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1143" r:id="rId2"/>
    <p:sldId id="972" r:id="rId3"/>
    <p:sldId id="1560" r:id="rId4"/>
    <p:sldId id="1351" r:id="rId5"/>
    <p:sldId id="1374" r:id="rId6"/>
    <p:sldId id="1375" r:id="rId7"/>
    <p:sldId id="1376" r:id="rId8"/>
    <p:sldId id="1377" r:id="rId9"/>
    <p:sldId id="1308" r:id="rId10"/>
    <p:sldId id="1473" r:id="rId11"/>
    <p:sldId id="1552" r:id="rId12"/>
    <p:sldId id="1561" r:id="rId13"/>
    <p:sldId id="1563" r:id="rId14"/>
    <p:sldId id="1564" r:id="rId15"/>
    <p:sldId id="1565" r:id="rId16"/>
    <p:sldId id="1567" r:id="rId17"/>
    <p:sldId id="1566" r:id="rId18"/>
    <p:sldId id="1129" r:id="rId19"/>
    <p:sldId id="1525" r:id="rId20"/>
    <p:sldId id="1531" r:id="rId21"/>
    <p:sldId id="1532" r:id="rId22"/>
    <p:sldId id="1568" r:id="rId23"/>
    <p:sldId id="1618" r:id="rId24"/>
    <p:sldId id="1570" r:id="rId25"/>
    <p:sldId id="1501" r:id="rId26"/>
    <p:sldId id="1571" r:id="rId27"/>
    <p:sldId id="1573" r:id="rId28"/>
    <p:sldId id="1574" r:id="rId29"/>
    <p:sldId id="1575" r:id="rId30"/>
    <p:sldId id="1576" r:id="rId31"/>
    <p:sldId id="1577" r:id="rId32"/>
    <p:sldId id="1578" r:id="rId33"/>
    <p:sldId id="1617" r:id="rId34"/>
    <p:sldId id="1373" r:id="rId35"/>
    <p:sldId id="1192" r:id="rId36"/>
    <p:sldId id="1193" r:id="rId37"/>
    <p:sldId id="484" r:id="rId38"/>
    <p:sldId id="502" r:id="rId39"/>
    <p:sldId id="499" r:id="rId40"/>
    <p:sldId id="1476" r:id="rId41"/>
    <p:sldId id="1477" r:id="rId42"/>
    <p:sldId id="1583" r:id="rId43"/>
    <p:sldId id="1362" r:id="rId44"/>
    <p:sldId id="1581" r:id="rId45"/>
    <p:sldId id="1582" r:id="rId46"/>
    <p:sldId id="1554" r:id="rId47"/>
    <p:sldId id="1557" r:id="rId48"/>
    <p:sldId id="1558" r:id="rId49"/>
    <p:sldId id="1580" r:id="rId50"/>
    <p:sldId id="1584" r:id="rId51"/>
    <p:sldId id="1478" r:id="rId52"/>
    <p:sldId id="1479" r:id="rId53"/>
    <p:sldId id="1585" r:id="rId54"/>
    <p:sldId id="1586" r:id="rId55"/>
    <p:sldId id="439" r:id="rId56"/>
    <p:sldId id="440" r:id="rId57"/>
    <p:sldId id="1300" r:id="rId58"/>
    <p:sldId id="1291" r:id="rId59"/>
    <p:sldId id="1301" r:id="rId60"/>
    <p:sldId id="1587" r:id="rId61"/>
    <p:sldId id="1588" r:id="rId62"/>
    <p:sldId id="1589" r:id="rId63"/>
    <p:sldId id="1591" r:id="rId64"/>
    <p:sldId id="1590" r:id="rId65"/>
    <p:sldId id="1592" r:id="rId66"/>
    <p:sldId id="1593" r:id="rId67"/>
    <p:sldId id="1594" r:id="rId68"/>
    <p:sldId id="1595" r:id="rId69"/>
    <p:sldId id="1596" r:id="rId70"/>
    <p:sldId id="1597" r:id="rId71"/>
    <p:sldId id="1603" r:id="rId72"/>
    <p:sldId id="1598" r:id="rId73"/>
    <p:sldId id="1599" r:id="rId74"/>
    <p:sldId id="1604" r:id="rId75"/>
    <p:sldId id="1605" r:id="rId76"/>
    <p:sldId id="1600" r:id="rId77"/>
    <p:sldId id="1609" r:id="rId78"/>
    <p:sldId id="1608" r:id="rId79"/>
    <p:sldId id="1606" r:id="rId80"/>
    <p:sldId id="1610" r:id="rId81"/>
    <p:sldId id="1611" r:id="rId82"/>
    <p:sldId id="1607" r:id="rId83"/>
    <p:sldId id="1601" r:id="rId84"/>
    <p:sldId id="1602" r:id="rId85"/>
    <p:sldId id="1612" r:id="rId86"/>
    <p:sldId id="1613" r:id="rId87"/>
    <p:sldId id="1614" r:id="rId88"/>
    <p:sldId id="1615" r:id="rId89"/>
    <p:sldId id="973" r:id="rId90"/>
    <p:sldId id="1390" r:id="rId91"/>
    <p:sldId id="1616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0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roduct-reviews/B08R9MGSWV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1.png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2.png"/><Relationship Id="rId7" Type="http://schemas.openxmlformats.org/officeDocument/2006/relationships/image" Target="../media/image65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NUL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hyperlink" Target="https://www.amazon.com/gp/product/B07QDXV69F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4800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7647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201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1886" y="3916225"/>
            <a:ext cx="248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Diodes, Ohm's Law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318A7-1014-4E9C-BBB9-5D54D96586CD}"/>
              </a:ext>
            </a:extLst>
          </p:cNvPr>
          <p:cNvSpPr txBox="1"/>
          <p:nvPr/>
        </p:nvSpPr>
        <p:spPr>
          <a:xfrm>
            <a:off x="6391478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on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Microcontroller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/>
              </a:rPr>
              <a:t> Sensors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18A2C8-1D38-72CB-FE58-23C7841EFEBE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DBDF27-CCD7-8F2A-FED1-9FEAD95DD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DAB93B-573C-FC16-F942-C29F2F02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44980F-C76B-BFDE-560A-C26F3204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90E263-1793-21C7-4A3D-144EA0391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6246573-A083-B296-79B3-8004970BF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EBB26D-4C51-194F-210A-13FB441B3D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A4CED6-CCF8-B863-2E63-9450330AAF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3706005-B1A3-AF9F-4FAD-C40E36CD5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B57EFE-DF3A-1745-628B-10566887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27" y="2037255"/>
            <a:ext cx="7957547" cy="4501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AITRIP INA219 – Current Sensor with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01C46-EFA5-4238-C895-A600BD242460}"/>
              </a:ext>
            </a:extLst>
          </p:cNvPr>
          <p:cNvSpPr txBox="1"/>
          <p:nvPr/>
        </p:nvSpPr>
        <p:spPr>
          <a:xfrm>
            <a:off x="1547301" y="1506023"/>
            <a:ext cx="6049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https://www.amazon.com/product-reviews/B08R9MGSWV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B570B-ECD3-5D28-5026-AD0E11978F40}"/>
              </a:ext>
            </a:extLst>
          </p:cNvPr>
          <p:cNvSpPr/>
          <p:nvPr/>
        </p:nvSpPr>
        <p:spPr>
          <a:xfrm>
            <a:off x="5426870" y="2078831"/>
            <a:ext cx="445294" cy="230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BAE864-CA82-1ED8-E222-50571DD5FB78}"/>
              </a:ext>
            </a:extLst>
          </p:cNvPr>
          <p:cNvSpPr/>
          <p:nvPr/>
        </p:nvSpPr>
        <p:spPr>
          <a:xfrm>
            <a:off x="4838681" y="3107846"/>
            <a:ext cx="445294" cy="230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7AA733A-1E48-10A2-F15F-4304294498C2}"/>
              </a:ext>
            </a:extLst>
          </p:cNvPr>
          <p:cNvCxnSpPr>
            <a:stCxn id="7" idx="2"/>
            <a:endCxn id="8" idx="3"/>
          </p:cNvCxnSpPr>
          <p:nvPr/>
        </p:nvCxnSpPr>
        <p:spPr>
          <a:xfrm rot="5400000">
            <a:off x="5009984" y="2583804"/>
            <a:ext cx="913524" cy="36554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8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EAA8A-CBE1-3278-D734-5526E95A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246342-6E49-EDEF-7FD6-BE875172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85" y="1522276"/>
            <a:ext cx="3220027" cy="4970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9F490-CCBB-9CC3-9F46-E3066B70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Vcc = +3.3V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33A7-5543-B2A2-A420-355BE6AA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63AD1F-4369-DD9C-DB56-2742C3FC61AB}"/>
              </a:ext>
            </a:extLst>
          </p:cNvPr>
          <p:cNvCxnSpPr>
            <a:cxnSpLocks/>
          </p:cNvCxnSpPr>
          <p:nvPr/>
        </p:nvCxnSpPr>
        <p:spPr>
          <a:xfrm>
            <a:off x="4859166" y="3128608"/>
            <a:ext cx="50632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8696B3-23E6-A865-B044-494B6C66A4F6}"/>
              </a:ext>
            </a:extLst>
          </p:cNvPr>
          <p:cNvCxnSpPr>
            <a:cxnSpLocks/>
          </p:cNvCxnSpPr>
          <p:nvPr/>
        </p:nvCxnSpPr>
        <p:spPr>
          <a:xfrm>
            <a:off x="5873067" y="3181508"/>
            <a:ext cx="0" cy="290189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0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4F507-6C4A-D49F-4C9F-0027A6030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A8EAB-A33E-AFA3-612E-B3C10B0D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85" y="1522276"/>
            <a:ext cx="3220027" cy="4970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389E75-26B5-419F-4442-E5499B33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</a:t>
            </a:r>
            <a:r>
              <a:rPr lang="en-US" sz="3200" b="1" dirty="0">
                <a:latin typeface="+mn-lt"/>
              </a:rPr>
              <a:t>GND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1976-1EF9-6496-F019-2AA5E893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492BF4-9428-C594-D5AB-D8F06AA894DF}"/>
              </a:ext>
            </a:extLst>
          </p:cNvPr>
          <p:cNvCxnSpPr>
            <a:cxnSpLocks/>
          </p:cNvCxnSpPr>
          <p:nvPr/>
        </p:nvCxnSpPr>
        <p:spPr>
          <a:xfrm>
            <a:off x="4844052" y="2968022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4D1B0B-C357-B7AD-0D19-D828C29D218C}"/>
              </a:ext>
            </a:extLst>
          </p:cNvPr>
          <p:cNvCxnSpPr>
            <a:cxnSpLocks/>
          </p:cNvCxnSpPr>
          <p:nvPr/>
        </p:nvCxnSpPr>
        <p:spPr>
          <a:xfrm>
            <a:off x="6031765" y="3028478"/>
            <a:ext cx="0" cy="310782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7F7DFA-A7C8-10CB-EA0B-78E2148585A7}"/>
              </a:ext>
            </a:extLst>
          </p:cNvPr>
          <p:cNvCxnSpPr>
            <a:cxnSpLocks/>
          </p:cNvCxnSpPr>
          <p:nvPr/>
        </p:nvCxnSpPr>
        <p:spPr>
          <a:xfrm>
            <a:off x="3267153" y="2419193"/>
            <a:ext cx="0" cy="60928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F59D81-9AB6-7DB0-1A88-2F4494FE2322}"/>
              </a:ext>
            </a:extLst>
          </p:cNvPr>
          <p:cNvCxnSpPr>
            <a:cxnSpLocks/>
          </p:cNvCxnSpPr>
          <p:nvPr/>
        </p:nvCxnSpPr>
        <p:spPr>
          <a:xfrm>
            <a:off x="3794885" y="2968022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790BEE-F0E9-C818-E58E-843497B75BB1}"/>
              </a:ext>
            </a:extLst>
          </p:cNvPr>
          <p:cNvCxnSpPr>
            <a:cxnSpLocks/>
          </p:cNvCxnSpPr>
          <p:nvPr/>
        </p:nvCxnSpPr>
        <p:spPr>
          <a:xfrm>
            <a:off x="3794885" y="2515860"/>
            <a:ext cx="39170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51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8E77D-4C77-7302-809C-66CF10C47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E4F0E-6D75-E2D1-4C40-3F8011A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85" y="1522276"/>
            <a:ext cx="3209964" cy="497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1EA3D-0166-077F-CC34-D91FA46F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 Bus (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SCL</a:t>
            </a:r>
            <a:r>
              <a:rPr lang="en-US" sz="3200" dirty="0">
                <a:latin typeface="+mn-lt"/>
              </a:rPr>
              <a:t> +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SDA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616C4-CC7C-9C28-5A79-C75AE6B3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1A051-C56A-A830-3C39-D1E64D12266D}"/>
              </a:ext>
            </a:extLst>
          </p:cNvPr>
          <p:cNvCxnSpPr>
            <a:cxnSpLocks/>
          </p:cNvCxnSpPr>
          <p:nvPr/>
        </p:nvCxnSpPr>
        <p:spPr>
          <a:xfrm>
            <a:off x="4035451" y="2824438"/>
            <a:ext cx="121794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152109-A4D1-0457-9C1F-75BCCEEEB89E}"/>
              </a:ext>
            </a:extLst>
          </p:cNvPr>
          <p:cNvCxnSpPr>
            <a:cxnSpLocks/>
          </p:cNvCxnSpPr>
          <p:nvPr/>
        </p:nvCxnSpPr>
        <p:spPr>
          <a:xfrm>
            <a:off x="4035451" y="2674557"/>
            <a:ext cx="121794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67BC424-55C5-93C8-A1B4-5DC8C9EC1B36}"/>
              </a:ext>
            </a:extLst>
          </p:cNvPr>
          <p:cNvSpPr/>
          <p:nvPr/>
        </p:nvSpPr>
        <p:spPr>
          <a:xfrm>
            <a:off x="5604951" y="4049302"/>
            <a:ext cx="2729031" cy="1690521"/>
          </a:xfrm>
          <a:prstGeom prst="wedgeRoundRectCallout">
            <a:avLst>
              <a:gd name="adj1" fmla="val -56311"/>
              <a:gd name="adj2" fmla="val -897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Carefully </a:t>
            </a:r>
            <a:r>
              <a:rPr lang="en-US" dirty="0"/>
              <a:t>remove the DAC from Board 02 and insert it into Board 03 precisely as shown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13BF6F7-D691-24DD-F6C7-24EFC46B785A}"/>
              </a:ext>
            </a:extLst>
          </p:cNvPr>
          <p:cNvSpPr/>
          <p:nvPr/>
        </p:nvSpPr>
        <p:spPr>
          <a:xfrm>
            <a:off x="6092590" y="1703697"/>
            <a:ext cx="2281908" cy="897397"/>
          </a:xfrm>
          <a:prstGeom prst="wedgeRoundRectCallout">
            <a:avLst>
              <a:gd name="adj1" fmla="val -86116"/>
              <a:gd name="adj2" fmla="val 10809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 the Vin pin on the DAC into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row 10</a:t>
            </a:r>
            <a:r>
              <a:rPr lang="en-US" dirty="0"/>
              <a:t> on the breadboard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74E8B7-3E27-683C-4F93-830A5C4B96D9}"/>
              </a:ext>
            </a:extLst>
          </p:cNvPr>
          <p:cNvCxnSpPr/>
          <p:nvPr/>
        </p:nvCxnSpPr>
        <p:spPr>
          <a:xfrm>
            <a:off x="2607174" y="3536688"/>
            <a:ext cx="2879226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31E7F1-5062-4A3B-F06E-3D1E625123F3}"/>
              </a:ext>
            </a:extLst>
          </p:cNvPr>
          <p:cNvSpPr/>
          <p:nvPr/>
        </p:nvSpPr>
        <p:spPr>
          <a:xfrm>
            <a:off x="1315080" y="4357938"/>
            <a:ext cx="2470990" cy="977786"/>
          </a:xfrm>
          <a:prstGeom prst="wedgeRoundRectCallout">
            <a:avLst>
              <a:gd name="adj1" fmla="val 43556"/>
              <a:gd name="adj2" fmla="val -13149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Current Sensor and DAC should be aligned at their bottom edge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1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DED86E-FA4D-DBE0-62E5-90A65557F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28" y="1522276"/>
            <a:ext cx="3871699" cy="497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46E14-DA5E-B04F-A846-C56559190885}"/>
              </a:ext>
            </a:extLst>
          </p:cNvPr>
          <p:cNvSpPr txBox="1"/>
          <p:nvPr/>
        </p:nvSpPr>
        <p:spPr>
          <a:xfrm>
            <a:off x="877302" y="2505670"/>
            <a:ext cx="1173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302F5-F78E-4BA4-A35B-490B6B1B1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FFBF9D-03E1-BE54-A0F4-C84FA30DFF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720" y="1629431"/>
            <a:ext cx="6302559" cy="4726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B159B-66E0-D41E-0BA0-C0618389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1CC0F-21C4-F28B-E47F-ED6EA915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D15F65-E063-1F46-A1A8-7F2C860F584F}"/>
              </a:ext>
            </a:extLst>
          </p:cNvPr>
          <p:cNvSpPr/>
          <p:nvPr/>
        </p:nvSpPr>
        <p:spPr>
          <a:xfrm>
            <a:off x="5760342" y="1453586"/>
            <a:ext cx="1700331" cy="876812"/>
          </a:xfrm>
          <a:prstGeom prst="wedgeRoundRectCallout">
            <a:avLst>
              <a:gd name="adj1" fmla="val -84833"/>
              <a:gd name="adj2" fmla="val 14265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Qwiic</a:t>
            </a:r>
            <a:r>
              <a:rPr lang="en-US" dirty="0"/>
              <a:t> Cable goes into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DAC</a:t>
            </a:r>
          </a:p>
        </p:txBody>
      </p:sp>
    </p:spTree>
    <p:extLst>
      <p:ext uri="{BB962C8B-B14F-4D97-AF65-F5344CB8AC3E}">
        <p14:creationId xmlns:p14="http://schemas.microsoft.com/office/powerpoint/2010/main" val="173570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7DCC7-379C-8078-8DE2-D6027ABD0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CF6E-5151-213A-E130-93F4E402B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7A575-0716-401C-1537-F70B539A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24AFF-AEA9-FFB2-AC04-9759D949B4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720" y="1629432"/>
            <a:ext cx="6302559" cy="47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05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Big Picture of </a:t>
            </a:r>
            <a:r>
              <a:rPr lang="en-US" sz="3200" b="1" dirty="0">
                <a:latin typeface="+mn-lt"/>
              </a:rPr>
              <a:t>diode_ivcurve</a:t>
            </a:r>
            <a:r>
              <a:rPr lang="en-US" sz="3200" dirty="0">
                <a:latin typeface="+mn-lt"/>
              </a:rPr>
              <a:t> Lab</a:t>
            </a:r>
            <a:endParaRPr lang="en-US" sz="32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457E4-BB96-7419-9144-A02730903D2A}"/>
              </a:ext>
            </a:extLst>
          </p:cNvPr>
          <p:cNvSpPr txBox="1"/>
          <p:nvPr/>
        </p:nvSpPr>
        <p:spPr>
          <a:xfrm>
            <a:off x="984852" y="1935059"/>
            <a:ext cx="30274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Waits for a serial (USB) port connection from the PC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9ED18-3562-D3FE-8D1F-208426885AE8}"/>
              </a:ext>
            </a:extLst>
          </p:cNvPr>
          <p:cNvSpPr txBox="1"/>
          <p:nvPr/>
        </p:nvSpPr>
        <p:spPr>
          <a:xfrm>
            <a:off x="4808976" y="1935058"/>
            <a:ext cx="33501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Connects to the MCU over the serial (USB) 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DBFC5-E3F1-8407-5571-31A957CA028C}"/>
              </a:ext>
            </a:extLst>
          </p:cNvPr>
          <p:cNvSpPr txBox="1"/>
          <p:nvPr/>
        </p:nvSpPr>
        <p:spPr>
          <a:xfrm>
            <a:off x="984852" y="2975486"/>
            <a:ext cx="30274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Waits for the command "</a:t>
            </a:r>
            <a:r>
              <a:rPr lang="en-US" b="1" dirty="0"/>
              <a:t>r</a:t>
            </a:r>
            <a:r>
              <a:rPr lang="en-US" dirty="0"/>
              <a:t>" to  be sent by the PC over the USB (</a:t>
            </a:r>
            <a:r>
              <a:rPr lang="en-US" b="1" dirty="0"/>
              <a:t>CDC Data</a:t>
            </a:r>
            <a:r>
              <a:rPr lang="en-US" dirty="0"/>
              <a:t>) 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C2D0F-E51D-56AE-6B1F-E1CD813C8946}"/>
              </a:ext>
            </a:extLst>
          </p:cNvPr>
          <p:cNvSpPr txBox="1"/>
          <p:nvPr/>
        </p:nvSpPr>
        <p:spPr>
          <a:xfrm>
            <a:off x="4808976" y="2887670"/>
            <a:ext cx="33501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Sends the string "r" to the MCU over the </a:t>
            </a:r>
            <a:r>
              <a:rPr lang="en-US" b="1" dirty="0"/>
              <a:t>CDC Data</a:t>
            </a:r>
            <a:r>
              <a:rPr lang="en-US" dirty="0"/>
              <a:t> 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AA221-43CF-645B-DC9A-3D38D9C3F201}"/>
              </a:ext>
            </a:extLst>
          </p:cNvPr>
          <p:cNvSpPr txBox="1"/>
          <p:nvPr/>
        </p:nvSpPr>
        <p:spPr>
          <a:xfrm>
            <a:off x="984852" y="4155093"/>
            <a:ext cx="30274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Via I</a:t>
            </a:r>
            <a:r>
              <a:rPr lang="en-US" baseline="30000" dirty="0"/>
              <a:t>2</a:t>
            </a:r>
            <a:r>
              <a:rPr lang="en-US" dirty="0"/>
              <a:t>C, the MCU has the DAC raise the volts from </a:t>
            </a:r>
            <a:r>
              <a:rPr lang="en-US" b="1" dirty="0"/>
              <a:t>0V</a:t>
            </a:r>
            <a:r>
              <a:rPr lang="en-US" dirty="0"/>
              <a:t> to </a:t>
            </a:r>
            <a:r>
              <a:rPr lang="en-US" b="1" dirty="0"/>
              <a:t>1.2V</a:t>
            </a:r>
            <a:r>
              <a:rPr lang="en-US" dirty="0"/>
              <a:t> over 200 steps, measuring the average current at each step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2ACD0-6EC3-05D6-EF1B-ACE3B545C19F}"/>
              </a:ext>
            </a:extLst>
          </p:cNvPr>
          <p:cNvSpPr txBox="1"/>
          <p:nvPr/>
        </p:nvSpPr>
        <p:spPr>
          <a:xfrm>
            <a:off x="4808976" y="3840282"/>
            <a:ext cx="33501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Waits to receive the sample data from the MCU and then saves the values to </a:t>
            </a:r>
            <a:r>
              <a:rPr lang="en-US" b="1" dirty="0"/>
              <a:t>samples.csv </a:t>
            </a:r>
            <a:r>
              <a:rPr lang="en-US" dirty="0"/>
              <a:t>data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F88A4-99BF-0C24-FAD7-7D4FD577F5EE}"/>
              </a:ext>
            </a:extLst>
          </p:cNvPr>
          <p:cNvSpPr txBox="1"/>
          <p:nvPr/>
        </p:nvSpPr>
        <p:spPr>
          <a:xfrm>
            <a:off x="984852" y="5610337"/>
            <a:ext cx="30274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Sends the volts and amps to the PC over the USB 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8777A-7FFF-8E05-AB57-2AFB98DB48D6}"/>
              </a:ext>
            </a:extLst>
          </p:cNvPr>
          <p:cNvSpPr txBox="1"/>
          <p:nvPr/>
        </p:nvSpPr>
        <p:spPr>
          <a:xfrm>
            <a:off x="4782863" y="5556790"/>
            <a:ext cx="33501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Reads the </a:t>
            </a:r>
            <a:r>
              <a:rPr lang="en-US" b="1" dirty="0"/>
              <a:t>samples.csv </a:t>
            </a:r>
            <a:r>
              <a:rPr lang="en-US" dirty="0"/>
              <a:t>file and plots the voltage vs. current graph for the diode (I-V Curve)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2562AB-3B54-2066-A1E6-C960328A56F3}"/>
              </a:ext>
            </a:extLst>
          </p:cNvPr>
          <p:cNvSpPr txBox="1"/>
          <p:nvPr/>
        </p:nvSpPr>
        <p:spPr>
          <a:xfrm>
            <a:off x="984851" y="1414565"/>
            <a:ext cx="297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code.py </a:t>
            </a:r>
            <a:r>
              <a:rPr lang="en-US" dirty="0"/>
              <a:t>running on </a:t>
            </a:r>
            <a:r>
              <a:rPr lang="en-US" b="1" dirty="0"/>
              <a:t>Pi Pico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896E4C-2721-3BF0-93F8-C0389265491A}"/>
              </a:ext>
            </a:extLst>
          </p:cNvPr>
          <p:cNvSpPr txBox="1"/>
          <p:nvPr/>
        </p:nvSpPr>
        <p:spPr>
          <a:xfrm>
            <a:off x="4604763" y="1414565"/>
            <a:ext cx="370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read_samples.py </a:t>
            </a:r>
            <a:r>
              <a:rPr lang="en-US" dirty="0"/>
              <a:t>running on </a:t>
            </a:r>
            <a:r>
              <a:rPr lang="en-US" b="1" dirty="0"/>
              <a:t>PC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7E7ED10-96F2-C9F7-E97D-0F9DEEF1C457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>
            <a:off x="984852" y="3437151"/>
            <a:ext cx="12700" cy="2496352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33A1FF-9653-DA01-F95A-363701F4DCF3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4012324" y="2258224"/>
            <a:ext cx="796652" cy="1"/>
          </a:xfrm>
          <a:prstGeom prst="bentConnector3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8919D7-6910-E01A-A469-1C7D975CDBBD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2498588" y="2581390"/>
            <a:ext cx="0" cy="394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E4510C-80F9-130B-B7BE-3FC721AC45E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484062" y="2581389"/>
            <a:ext cx="0" cy="3062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E4B1873-837B-6DCD-99B4-C2ACD67159E5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0800000" flipV="1">
            <a:off x="4012324" y="3210835"/>
            <a:ext cx="796652" cy="22631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D9B0B8-8AA6-7C2B-0595-07AF08D48684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2498588" y="3898816"/>
            <a:ext cx="0" cy="256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B69B1B-344C-036B-B21A-34F37B41E71B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484062" y="3534001"/>
            <a:ext cx="0" cy="3062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E9CB952-B72D-B0F5-C592-0637651FD8E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2498588" y="5355422"/>
            <a:ext cx="0" cy="254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3483784-49AF-35FD-0990-CAB0CC4E3D6C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 flipV="1">
            <a:off x="4012324" y="4301947"/>
            <a:ext cx="796652" cy="163155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53B67BA-6757-38B8-7694-C0966928D79D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6457949" y="4763612"/>
            <a:ext cx="26113" cy="7931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38DA10-140D-F780-AF9D-3047C33BCA18}"/>
              </a:ext>
            </a:extLst>
          </p:cNvPr>
          <p:cNvSpPr txBox="1"/>
          <p:nvPr/>
        </p:nvSpPr>
        <p:spPr>
          <a:xfrm>
            <a:off x="4617819" y="4964199"/>
            <a:ext cx="37063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plot_samples.py </a:t>
            </a:r>
            <a:r>
              <a:rPr lang="en-US" dirty="0"/>
              <a:t>running on </a:t>
            </a:r>
            <a:r>
              <a:rPr lang="en-US" b="1" dirty="0"/>
              <a:t>PC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68A39E-3375-F9DA-9284-192E93DD9BE9}"/>
              </a:ext>
            </a:extLst>
          </p:cNvPr>
          <p:cNvSpPr/>
          <p:nvPr/>
        </p:nvSpPr>
        <p:spPr>
          <a:xfrm>
            <a:off x="1100137" y="1477930"/>
            <a:ext cx="821531" cy="26193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CB5161-5AED-A00C-F3AE-4B8A22682733}"/>
              </a:ext>
            </a:extLst>
          </p:cNvPr>
          <p:cNvSpPr/>
          <p:nvPr/>
        </p:nvSpPr>
        <p:spPr>
          <a:xfrm>
            <a:off x="4952511" y="1472964"/>
            <a:ext cx="1659885" cy="26193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E8432A-5129-B19D-7376-77A0A14A3D6E}"/>
              </a:ext>
            </a:extLst>
          </p:cNvPr>
          <p:cNvSpPr/>
          <p:nvPr/>
        </p:nvSpPr>
        <p:spPr>
          <a:xfrm>
            <a:off x="4944954" y="5032337"/>
            <a:ext cx="1659885" cy="26193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7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9" grpId="0" animBg="1"/>
      <p:bldP spid="21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52D62-FC66-EE3C-CD8F-202CCAA1C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D988-3181-AD26-2F4B-FE94F55B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Plug the USB Cord into your PC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07BF-C961-2C98-4470-52D920F0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9054"/>
            <a:ext cx="7886700" cy="2262725"/>
          </a:xfrm>
        </p:spPr>
        <p:txBody>
          <a:bodyPr>
            <a:normAutofit/>
          </a:bodyPr>
          <a:lstStyle/>
          <a:p>
            <a:r>
              <a:rPr lang="en-US" sz="2400" dirty="0"/>
              <a:t>After you plug the USB Cord (still connected to the Pico)  </a:t>
            </a:r>
            <a:r>
              <a:rPr lang="en-US" sz="2400" u="sng" dirty="0"/>
              <a:t>back</a:t>
            </a:r>
            <a:r>
              <a:rPr lang="en-US" sz="2400" dirty="0"/>
              <a:t> into your PC, you must once again tell Thonny to reconnect </a:t>
            </a:r>
            <a:r>
              <a:rPr lang="en-US" sz="2400" u="sng" dirty="0"/>
              <a:t>back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7030A0"/>
                </a:solidFill>
              </a:rPr>
              <a:t>CircuitPython</a:t>
            </a:r>
            <a:r>
              <a:rPr lang="en-US" sz="2400" dirty="0"/>
              <a:t> on the MCU</a:t>
            </a:r>
          </a:p>
          <a:p>
            <a:r>
              <a:rPr lang="en-US" sz="2400" dirty="0"/>
              <a:t>Thonny must display “</a:t>
            </a:r>
            <a:r>
              <a:rPr lang="en-US" sz="2400" b="1" dirty="0"/>
              <a:t>CircuitPython CDC control</a:t>
            </a:r>
            <a:r>
              <a:rPr lang="en-US" sz="2400" dirty="0"/>
              <a:t>…” as the current Interpreter selection in the bottom right of the main application window (your COM# port may be different)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06488-E70A-79F3-EABC-C524C1402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787FEA-73EB-E0FF-1E3E-DE2FBA52DAA7}"/>
              </a:ext>
            </a:extLst>
          </p:cNvPr>
          <p:cNvGrpSpPr/>
          <p:nvPr/>
        </p:nvGrpSpPr>
        <p:grpSpPr>
          <a:xfrm>
            <a:off x="536549" y="3693996"/>
            <a:ext cx="8070902" cy="2540848"/>
            <a:chOff x="536549" y="3693996"/>
            <a:chExt cx="8070902" cy="25408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34B472-C7EB-A091-EB92-A6211388B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549" y="4223286"/>
              <a:ext cx="8070902" cy="2011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4C21B4-9714-D8B2-006E-718CB34DCD90}"/>
                </a:ext>
              </a:extLst>
            </p:cNvPr>
            <p:cNvSpPr/>
            <p:nvPr/>
          </p:nvSpPr>
          <p:spPr>
            <a:xfrm>
              <a:off x="5395716" y="5524185"/>
              <a:ext cx="3045481" cy="1813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094132-B8A4-EE04-8871-F3B61801B773}"/>
                </a:ext>
              </a:extLst>
            </p:cNvPr>
            <p:cNvCxnSpPr/>
            <p:nvPr/>
          </p:nvCxnSpPr>
          <p:spPr>
            <a:xfrm>
              <a:off x="6098519" y="3693996"/>
              <a:ext cx="1156225" cy="18301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87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03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Learn about </a:t>
            </a:r>
            <a:r>
              <a:rPr lang="en-US" sz="2400" b="1" dirty="0">
                <a:solidFill>
                  <a:srgbClr val="0070C0"/>
                </a:solidFill>
              </a:rPr>
              <a:t>diodes</a:t>
            </a:r>
            <a:r>
              <a:rPr lang="en-US" sz="2400" dirty="0"/>
              <a:t>, including bias, </a:t>
            </a:r>
            <a:r>
              <a:rPr lang="en-US" sz="2400" b="1" dirty="0"/>
              <a:t>forward voltage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non-ohmic region</a:t>
            </a:r>
            <a:r>
              <a:rPr lang="en-US" sz="2400" dirty="0"/>
              <a:t>, and current limiting resistors</a:t>
            </a:r>
          </a:p>
          <a:p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band gap </a:t>
            </a:r>
            <a:r>
              <a:rPr lang="en-US" sz="2400" dirty="0"/>
              <a:t>for electrons in a Blue LED to determine the voltage necessary for it to emit photons</a:t>
            </a:r>
          </a:p>
          <a:p>
            <a:r>
              <a:rPr lang="en-US" sz="2400" dirty="0"/>
              <a:t>Differentiate the role of voltage and current in Einstein’s </a:t>
            </a:r>
            <a:r>
              <a:rPr lang="en-US" sz="2400" b="1" dirty="0">
                <a:solidFill>
                  <a:srgbClr val="FF0000"/>
                </a:solidFill>
              </a:rPr>
              <a:t>Photon Energy Equation</a:t>
            </a:r>
            <a:r>
              <a:rPr lang="en-US" sz="2400" dirty="0"/>
              <a:t> and the </a:t>
            </a:r>
            <a:r>
              <a:rPr lang="en-US" sz="2400" i="1" dirty="0"/>
              <a:t>brightness</a:t>
            </a:r>
            <a:r>
              <a:rPr lang="en-US" sz="2400" dirty="0"/>
              <a:t> of an LED</a:t>
            </a:r>
          </a:p>
          <a:p>
            <a:r>
              <a:rPr lang="en-US" sz="2400" dirty="0"/>
              <a:t>Apply an NPN BJT in a </a:t>
            </a:r>
            <a:r>
              <a:rPr lang="en-US" sz="2400" b="1" dirty="0"/>
              <a:t>Common Collector</a:t>
            </a:r>
            <a:r>
              <a:rPr lang="en-US" sz="2400" dirty="0"/>
              <a:t> (Emitter Follower) configuration to create a current </a:t>
            </a:r>
            <a:r>
              <a:rPr lang="en-US" sz="2400" u="sng" dirty="0"/>
              <a:t>Buffer</a:t>
            </a:r>
            <a:r>
              <a:rPr lang="en-US" sz="2400" dirty="0"/>
              <a:t> that offers high impedance separation between circuit stages</a:t>
            </a:r>
          </a:p>
          <a:p>
            <a:r>
              <a:rPr lang="en-US" sz="2400" dirty="0"/>
              <a:t>Use </a:t>
            </a:r>
            <a:r>
              <a:rPr lang="en-US" sz="2400" b="1" dirty="0"/>
              <a:t>Ohm’s Law </a:t>
            </a:r>
            <a:r>
              <a:rPr lang="en-US" sz="2400" dirty="0"/>
              <a:t>and Gauss’s </a:t>
            </a:r>
            <a:r>
              <a:rPr lang="en-US" sz="2400" b="1" dirty="0">
                <a:solidFill>
                  <a:srgbClr val="7030A0"/>
                </a:solidFill>
              </a:rPr>
              <a:t>Method of Least Squares</a:t>
            </a:r>
            <a:r>
              <a:rPr lang="en-US" sz="2400" dirty="0"/>
              <a:t> to identify unknown resistances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21DD4-2F7C-3231-D3BE-60A8E4CB1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55E31-7F47-0BDD-9C1B-48F871F23B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516" y="1490878"/>
            <a:ext cx="6526097" cy="4865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6F5A6A-4FE3-3D48-CA04-84BD2C5A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9207CC-9B5A-7ADC-122D-6FBEC1E6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code.py in folder </a:t>
            </a:r>
            <a:r>
              <a:rPr lang="en-US" sz="3200" b="1" dirty="0">
                <a:latin typeface="+mn-lt"/>
              </a:rPr>
              <a:t>diode_ivcurve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959404-28A3-000E-491D-D47E70ABBFD8}"/>
              </a:ext>
            </a:extLst>
          </p:cNvPr>
          <p:cNvCxnSpPr>
            <a:cxnSpLocks/>
          </p:cNvCxnSpPr>
          <p:nvPr/>
        </p:nvCxnSpPr>
        <p:spPr>
          <a:xfrm>
            <a:off x="1670102" y="2093296"/>
            <a:ext cx="2614731" cy="15288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4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30D9-27E9-CC41-51F7-DA15414F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EC3BDE2-0936-526E-EE75-074D6C94B8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76" y="1634634"/>
            <a:ext cx="6419048" cy="4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B2F9D-2748-B26C-3C5A-845BD0C1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C22123-2056-A6DD-3D41-05E71533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code.py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C69830-D056-F739-4ECF-95714C67F6D9}"/>
              </a:ext>
            </a:extLst>
          </p:cNvPr>
          <p:cNvGrpSpPr/>
          <p:nvPr/>
        </p:nvGrpSpPr>
        <p:grpSpPr>
          <a:xfrm>
            <a:off x="3194182" y="178758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0E38E2-1C03-D76A-F290-6024E1F1D2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F78A27-1554-D890-B2EB-536BCE26723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B2A942-49E2-7DCA-1919-91BFDA81B11D}"/>
              </a:ext>
            </a:extLst>
          </p:cNvPr>
          <p:cNvGrpSpPr/>
          <p:nvPr/>
        </p:nvGrpSpPr>
        <p:grpSpPr>
          <a:xfrm>
            <a:off x="4995753" y="2535132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4F096A-8316-19CA-32C5-8A45225A4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10C16B-2FD0-9288-3260-E4C4410275F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57C24D-6566-1197-1C2C-03881AC734AE}"/>
              </a:ext>
            </a:extLst>
          </p:cNvPr>
          <p:cNvGrpSpPr/>
          <p:nvPr/>
        </p:nvGrpSpPr>
        <p:grpSpPr>
          <a:xfrm>
            <a:off x="7652534" y="3898348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3BCC1A-583A-0E43-1EA5-C66E813A177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F196978-7637-7F9C-5113-F8BD0F68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791A2C-17AF-6443-781A-B49B52FA222D}"/>
              </a:ext>
            </a:extLst>
          </p:cNvPr>
          <p:cNvGrpSpPr/>
          <p:nvPr/>
        </p:nvGrpSpPr>
        <p:grpSpPr>
          <a:xfrm>
            <a:off x="5393610" y="4821007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2CE515-E13F-3C48-29F1-C0FE941CFBE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589DC9-2E3C-1B19-211A-791BD0F74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8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76F48-8435-3F45-7EFC-F42823059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C9B59-3CAE-EB3B-31F8-463B3D3BA5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05" y="1634634"/>
            <a:ext cx="5476190" cy="42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A988AC-EA7B-5AF9-65C2-696B191A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75DD08-2087-E2F6-F3A0-3D73E6F8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code.py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A7D7F7-D460-D4F6-5CC8-83D0F31D8A73}"/>
              </a:ext>
            </a:extLst>
          </p:cNvPr>
          <p:cNvGrpSpPr/>
          <p:nvPr/>
        </p:nvGrpSpPr>
        <p:grpSpPr>
          <a:xfrm>
            <a:off x="4010334" y="1795141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C95B1E-16CD-4957-1414-03FD034EB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4EC63F-8C2A-DF84-B6C0-E7CB4076F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BCEFDA-128C-D73D-B167-327BD455FEB9}"/>
              </a:ext>
            </a:extLst>
          </p:cNvPr>
          <p:cNvGrpSpPr/>
          <p:nvPr/>
        </p:nvGrpSpPr>
        <p:grpSpPr>
          <a:xfrm>
            <a:off x="3454118" y="256090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C5A9E5F-07BC-CA3A-7BBE-60C951AFA2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D450FA-0FE9-C022-A3AE-4BF16155BA1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885EFA-4DB2-A889-7FE2-567894C6FDD7}"/>
              </a:ext>
            </a:extLst>
          </p:cNvPr>
          <p:cNvGrpSpPr/>
          <p:nvPr/>
        </p:nvGrpSpPr>
        <p:grpSpPr>
          <a:xfrm>
            <a:off x="3628084" y="3122458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3A7B12-B61A-372C-C850-74F864BFD37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1F3172-8630-056F-60B0-89D72C591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AF53AA-421A-B0D1-7BF6-ED2F6C249316}"/>
              </a:ext>
            </a:extLst>
          </p:cNvPr>
          <p:cNvGrpSpPr/>
          <p:nvPr/>
        </p:nvGrpSpPr>
        <p:grpSpPr>
          <a:xfrm>
            <a:off x="6557392" y="3313859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2820FB-C0BE-6D18-4EB6-FF198442307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1F36DAA-1F3B-7D25-E215-C26BC8DB9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EAA4CB4-9AE0-8D6A-6558-A951C69E6643}"/>
              </a:ext>
            </a:extLst>
          </p:cNvPr>
          <p:cNvGrpSpPr/>
          <p:nvPr/>
        </p:nvGrpSpPr>
        <p:grpSpPr>
          <a:xfrm>
            <a:off x="7152620" y="3748085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4DB550-39C2-426B-74D9-69E6AC5DD1E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F3866A9-4CAC-1A65-4765-0F3DC8227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9CDE37-50A6-9739-AF8E-1D354E477FE9}"/>
              </a:ext>
            </a:extLst>
          </p:cNvPr>
          <p:cNvGrpSpPr/>
          <p:nvPr/>
        </p:nvGrpSpPr>
        <p:grpSpPr>
          <a:xfrm>
            <a:off x="6948334" y="4921282"/>
            <a:ext cx="1076632" cy="369332"/>
            <a:chOff x="2157212" y="5373058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8077C9-F022-8D93-7102-5FD4900CF27E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2405C7D-D2E8-B639-F74A-D9DAD9D91F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43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E060A-DD37-BF46-0D38-1E4489E42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392F6FA5-C138-9C77-F178-04FE3FB034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76" y="1495869"/>
            <a:ext cx="5019048" cy="42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BE9BE1-373C-5A4A-7510-3523F1AF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FE3035-1F82-D6A2-D194-8EB078F76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code.py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50375D-F3A6-F83D-0F0D-1FA4A531853E}"/>
              </a:ext>
            </a:extLst>
          </p:cNvPr>
          <p:cNvGrpSpPr/>
          <p:nvPr/>
        </p:nvGrpSpPr>
        <p:grpSpPr>
          <a:xfrm>
            <a:off x="3787620" y="147132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630F334-5DBF-4276-F9A1-C5A85CB57D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EDB193-6BF3-6F81-CF42-534F66271FC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4AADAE-01BC-09B7-F609-54B7A5107452}"/>
              </a:ext>
            </a:extLst>
          </p:cNvPr>
          <p:cNvGrpSpPr/>
          <p:nvPr/>
        </p:nvGrpSpPr>
        <p:grpSpPr>
          <a:xfrm>
            <a:off x="3119994" y="184546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013E78-E656-EC6B-9D4A-054216A5C4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0BD99E-C5AF-1034-FB72-199ECD10C7D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93CE4-A13D-3E9C-CA00-0176480669E5}"/>
              </a:ext>
            </a:extLst>
          </p:cNvPr>
          <p:cNvGrpSpPr/>
          <p:nvPr/>
        </p:nvGrpSpPr>
        <p:grpSpPr>
          <a:xfrm>
            <a:off x="4565152" y="2986432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92EFA7-FB50-74B6-ED99-68DBD8282AE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89BC7C-33D0-9891-B48B-A99E0253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5D760F-E2E8-4261-717A-BA9322C6BDAD}"/>
              </a:ext>
            </a:extLst>
          </p:cNvPr>
          <p:cNvGrpSpPr/>
          <p:nvPr/>
        </p:nvGrpSpPr>
        <p:grpSpPr>
          <a:xfrm>
            <a:off x="4053191" y="319374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243A25-F2CC-3DA3-5F2D-C5E4F6C770E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B23D114-287F-39B2-070A-5FDDA1D20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4AAD02-96FB-4819-0669-C1EFAF028273}"/>
              </a:ext>
            </a:extLst>
          </p:cNvPr>
          <p:cNvGrpSpPr/>
          <p:nvPr/>
        </p:nvGrpSpPr>
        <p:grpSpPr>
          <a:xfrm>
            <a:off x="4684112" y="3562954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940AD0-6091-7A8A-2964-2ABCEA21039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A6436D3-3ED7-C811-2874-69B3A34B7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B6F95B-D554-5AE4-9FC3-E5AC230CDFB4}"/>
              </a:ext>
            </a:extLst>
          </p:cNvPr>
          <p:cNvGrpSpPr/>
          <p:nvPr/>
        </p:nvGrpSpPr>
        <p:grpSpPr>
          <a:xfrm>
            <a:off x="6313607" y="3765301"/>
            <a:ext cx="1076632" cy="369332"/>
            <a:chOff x="2157212" y="5373058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71159C-FD1C-1A51-892A-EB1D6B255638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103119-BAAB-84CA-3269-9327F8BC9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9A7F55-0392-4862-7B97-D13203ACD090}"/>
              </a:ext>
            </a:extLst>
          </p:cNvPr>
          <p:cNvGrpSpPr/>
          <p:nvPr/>
        </p:nvGrpSpPr>
        <p:grpSpPr>
          <a:xfrm>
            <a:off x="4566921" y="4316879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468F8B-9A69-66E5-BF39-652C2504FC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A6ED61-350A-980F-A673-FFCD48CA94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DECE2B-5AF9-06AC-2391-708472BECF18}"/>
              </a:ext>
            </a:extLst>
          </p:cNvPr>
          <p:cNvGrpSpPr/>
          <p:nvPr/>
        </p:nvGrpSpPr>
        <p:grpSpPr>
          <a:xfrm>
            <a:off x="4842992" y="470132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698BD7-70F3-733B-3E63-7151BD5BDF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424F31E-9CFD-78A4-1EC3-D52A5D465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59EB34-7357-A581-C431-BCF6FDBB6C83}"/>
              </a:ext>
            </a:extLst>
          </p:cNvPr>
          <p:cNvGrpSpPr/>
          <p:nvPr/>
        </p:nvGrpSpPr>
        <p:grpSpPr>
          <a:xfrm>
            <a:off x="4329100" y="488813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CA9E71-BDEE-8B00-C8F6-E9F52BAEB1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9E753D3-8C0B-4740-E193-910DD9931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1F338C6-158F-DAD5-C9F2-4C63D53DF9DD}"/>
              </a:ext>
            </a:extLst>
          </p:cNvPr>
          <p:cNvGrpSpPr/>
          <p:nvPr/>
        </p:nvGrpSpPr>
        <p:grpSpPr>
          <a:xfrm>
            <a:off x="3963380" y="5465526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D4562B-CC23-F849-4F09-F4FEAE7CA5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7782154-1EB9-0AFB-5529-0A840EA0AD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CE54B2-8F4A-CF28-51FA-AEAD3DAAFC1B}"/>
                  </a:ext>
                </a:extLst>
              </p:cNvPr>
              <p:cNvSpPr txBox="1"/>
              <p:nvPr/>
            </p:nvSpPr>
            <p:spPr>
              <a:xfrm>
                <a:off x="2876376" y="5966762"/>
                <a:ext cx="339124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199∗8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4096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×3.015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=1.17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CE54B2-8F4A-CF28-51FA-AEAD3DAAF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376" y="5966762"/>
                <a:ext cx="3391249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A8C09CD-3A4F-155F-EA2C-30BB8C7C5BED}"/>
              </a:ext>
            </a:extLst>
          </p:cNvPr>
          <p:cNvSpPr txBox="1"/>
          <p:nvPr/>
        </p:nvSpPr>
        <p:spPr>
          <a:xfrm>
            <a:off x="324093" y="2976136"/>
            <a:ext cx="14327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330</a:t>
            </a:r>
            <a:r>
              <a:rPr lang="el-GR" sz="1600" dirty="0"/>
              <a:t>Ω</a:t>
            </a:r>
            <a:r>
              <a:rPr lang="en-US" sz="1600" dirty="0"/>
              <a:t> resistor connected after the DAC reduces the available DAC voltage from 3.3V to </a:t>
            </a:r>
            <a:r>
              <a:rPr lang="en-US" sz="1600" b="1" dirty="0"/>
              <a:t>3.015V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F7659-52B5-83D3-AFDD-290538869FAF}"/>
              </a:ext>
            </a:extLst>
          </p:cNvPr>
          <p:cNvSpPr txBox="1"/>
          <p:nvPr/>
        </p:nvSpPr>
        <p:spPr>
          <a:xfrm>
            <a:off x="7399494" y="1995135"/>
            <a:ext cx="1054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Python ranges are </a:t>
            </a:r>
            <a:r>
              <a:rPr lang="en-US" b="1" dirty="0">
                <a:solidFill>
                  <a:srgbClr val="7030A0"/>
                </a:solidFill>
              </a:rPr>
              <a:t>[0,n)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E709FB-C4C7-5380-37AA-1EF6210AE762}"/>
              </a:ext>
            </a:extLst>
          </p:cNvPr>
          <p:cNvSpPr/>
          <p:nvPr/>
        </p:nvSpPr>
        <p:spPr>
          <a:xfrm>
            <a:off x="5688807" y="3846526"/>
            <a:ext cx="480520" cy="168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" grpId="0"/>
      <p:bldP spid="4" grpId="0"/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9603E-AC70-4C6B-F2A8-8AB1004A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233C9D-3798-D1F6-DFFE-D1DFBF5A4B4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2" y="1634634"/>
            <a:ext cx="4990476" cy="42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870EF-5F07-BB1D-B163-0E63E81A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417031-0CA8-BE95-36A0-0C06EBDEB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code.py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FE92FC-168A-41CD-DA1B-50B9825F3B1C}"/>
              </a:ext>
            </a:extLst>
          </p:cNvPr>
          <p:cNvGrpSpPr/>
          <p:nvPr/>
        </p:nvGrpSpPr>
        <p:grpSpPr>
          <a:xfrm>
            <a:off x="4546556" y="311898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AD346B0-1159-3755-8F1F-2B1B880133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AAB9BB-A757-A1A4-7733-C3BDA2EAB4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AAA715-076F-950A-AB80-DDE51A89826E}"/>
              </a:ext>
            </a:extLst>
          </p:cNvPr>
          <p:cNvGrpSpPr/>
          <p:nvPr/>
        </p:nvGrpSpPr>
        <p:grpSpPr>
          <a:xfrm>
            <a:off x="3994292" y="350369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801A546-C6BE-6158-E5D9-4CA625F2E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228E75-48F5-0116-C881-E87884473A7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3CA3F4-3B38-B909-931B-1DD2451A933D}"/>
              </a:ext>
            </a:extLst>
          </p:cNvPr>
          <p:cNvGrpSpPr/>
          <p:nvPr/>
        </p:nvGrpSpPr>
        <p:grpSpPr>
          <a:xfrm>
            <a:off x="4191202" y="5023586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6F450E-16CE-4339-533C-22A2C9127D4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F72AE2C-880C-A802-4BBA-D9153E6F7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690B36A-0A11-518D-F025-085760F5C098}"/>
              </a:ext>
            </a:extLst>
          </p:cNvPr>
          <p:cNvGrpSpPr/>
          <p:nvPr/>
        </p:nvGrpSpPr>
        <p:grpSpPr>
          <a:xfrm>
            <a:off x="3714589" y="5230923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0DD82F-49F2-7FDA-A28B-90F2F5B6339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361EA3-935E-2AA7-7BC0-2FA1F4A39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35B16C-8EC9-D928-11C9-73FFC10FC586}"/>
              </a:ext>
            </a:extLst>
          </p:cNvPr>
          <p:cNvGrpSpPr/>
          <p:nvPr/>
        </p:nvGrpSpPr>
        <p:grpSpPr>
          <a:xfrm>
            <a:off x="4078515" y="5408879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1C1A19-64E2-1B25-A8F4-4F0E0A77CC5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B1A55F0-1A1F-FD6C-E540-A932AD832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526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813B1-72B0-5E1D-BDA4-EF05A8DA9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A2D55-26F1-81E1-E24C-43351001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97" y="1410884"/>
            <a:ext cx="5971006" cy="5081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F7315-46EB-B083-8124-8C33196F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D4C44B-D79C-0A1D-6D41-8A5E63A4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code.py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566CEA-4D3E-D67F-28CF-7B437DB05009}"/>
              </a:ext>
            </a:extLst>
          </p:cNvPr>
          <p:cNvCxnSpPr/>
          <p:nvPr/>
        </p:nvCxnSpPr>
        <p:spPr>
          <a:xfrm flipV="1">
            <a:off x="1360264" y="1889256"/>
            <a:ext cx="816159" cy="544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08068-6F2A-C31D-F46B-0DB35009EEDA}"/>
              </a:ext>
            </a:extLst>
          </p:cNvPr>
          <p:cNvSpPr/>
          <p:nvPr/>
        </p:nvSpPr>
        <p:spPr>
          <a:xfrm>
            <a:off x="1715443" y="5577083"/>
            <a:ext cx="1186454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2101BE-7656-D6B5-79F0-8C2431F1BFA0}"/>
              </a:ext>
            </a:extLst>
          </p:cNvPr>
          <p:cNvSpPr txBox="1"/>
          <p:nvPr/>
        </p:nvSpPr>
        <p:spPr>
          <a:xfrm>
            <a:off x="5104917" y="4286074"/>
            <a:ext cx="2134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The Pi Pico is now just waiting…</a:t>
            </a:r>
          </a:p>
        </p:txBody>
      </p:sp>
    </p:spTree>
    <p:extLst>
      <p:ext uri="{BB962C8B-B14F-4D97-AF65-F5344CB8AC3E}">
        <p14:creationId xmlns:p14="http://schemas.microsoft.com/office/powerpoint/2010/main" val="64210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AEAEE-B445-F37A-D2AA-3DB6A1ECE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4FA898-CCC2-37C6-C3AA-C601302396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80" y="1342585"/>
            <a:ext cx="5825640" cy="5133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9EBA5-374E-ED50-6FB4-9172CCA8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EB7879-E5E8-FB26-70C6-B61ADC60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 </a:t>
            </a:r>
            <a:r>
              <a:rPr lang="en-US" sz="3200" b="1" dirty="0">
                <a:latin typeface="+mn-lt"/>
              </a:rPr>
              <a:t>2</a:t>
            </a:r>
            <a:r>
              <a:rPr lang="en-US" sz="3200" b="1" baseline="30000" dirty="0">
                <a:latin typeface="+mn-lt"/>
              </a:rPr>
              <a:t>nd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Thonny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- Open</a:t>
            </a:r>
            <a:r>
              <a:rPr lang="en-US" sz="3200" dirty="0">
                <a:latin typeface="+mn-lt"/>
              </a:rPr>
              <a:t> read_samples.py</a:t>
            </a:r>
            <a:endParaRPr lang="en-US" sz="3200" b="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65E2E-25C4-27A6-E862-B990A26A01AE}"/>
              </a:ext>
            </a:extLst>
          </p:cNvPr>
          <p:cNvSpPr/>
          <p:nvPr/>
        </p:nvSpPr>
        <p:spPr>
          <a:xfrm>
            <a:off x="6075849" y="6315075"/>
            <a:ext cx="1352707" cy="168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FA42DA-E7E6-00A2-63A7-0FBC381E391E}"/>
              </a:ext>
            </a:extLst>
          </p:cNvPr>
          <p:cNvCxnSpPr/>
          <p:nvPr/>
        </p:nvCxnSpPr>
        <p:spPr>
          <a:xfrm flipH="1">
            <a:off x="6622079" y="5460096"/>
            <a:ext cx="1729142" cy="816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394C7DB-656A-42F3-53BC-832C258FC6CB}"/>
              </a:ext>
            </a:extLst>
          </p:cNvPr>
          <p:cNvGrpSpPr/>
          <p:nvPr/>
        </p:nvGrpSpPr>
        <p:grpSpPr>
          <a:xfrm>
            <a:off x="3246058" y="208156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6682A1-77AE-A07F-DF1B-67D36F993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1F6D4A-8800-2071-8A3F-8FE0773D401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752972-D188-27E4-2CB8-ED8060103BA7}"/>
              </a:ext>
            </a:extLst>
          </p:cNvPr>
          <p:cNvGrpSpPr/>
          <p:nvPr/>
        </p:nvGrpSpPr>
        <p:grpSpPr>
          <a:xfrm>
            <a:off x="6001037" y="3602768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78EB96-50BC-3DEC-755B-9891685C2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9F2B53-CFD0-4628-F1BA-B2EFDDFCF8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8A96-BFC2-CFA9-D9F6-077BDC46E6B0}"/>
              </a:ext>
            </a:extLst>
          </p:cNvPr>
          <p:cNvGrpSpPr/>
          <p:nvPr/>
        </p:nvGrpSpPr>
        <p:grpSpPr>
          <a:xfrm>
            <a:off x="5553436" y="460203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EE5AE5-0A7B-B5EB-00AD-1F7A65EA0A6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426DA4C-9FBF-E00F-09FD-7FBE40AA6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80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2A1D4-C3A3-1BA5-5D1B-E854D16BB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6394ED-6722-873E-D436-7868C58C82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524" y="1791915"/>
            <a:ext cx="5380952" cy="4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16149A-C88E-73AE-050B-B18ACCF9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C47C1B-4AB1-B51D-A318-92BCB32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read_samples.py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CAA91A-9342-F651-982E-EC2616F72F85}"/>
              </a:ext>
            </a:extLst>
          </p:cNvPr>
          <p:cNvGrpSpPr/>
          <p:nvPr/>
        </p:nvGrpSpPr>
        <p:grpSpPr>
          <a:xfrm>
            <a:off x="3498507" y="1995501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5317F3C-AAB8-6418-EA8C-0DE387671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33BCCB-53D8-8EB8-10D2-755DACD660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C59B60-6061-39D7-4C4E-BB628C7C8704}"/>
              </a:ext>
            </a:extLst>
          </p:cNvPr>
          <p:cNvGrpSpPr/>
          <p:nvPr/>
        </p:nvGrpSpPr>
        <p:grpSpPr>
          <a:xfrm>
            <a:off x="3929807" y="2752102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AFB78CB-B3E9-0170-E1D8-2CD30F20A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B6C42-A89C-36C6-2EF3-EB7275678C9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D0AE23-A8AB-36CF-48DC-8A82911C2B98}"/>
              </a:ext>
            </a:extLst>
          </p:cNvPr>
          <p:cNvGrpSpPr/>
          <p:nvPr/>
        </p:nvGrpSpPr>
        <p:grpSpPr>
          <a:xfrm>
            <a:off x="4359980" y="3006279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34A389-F13D-CA2B-12D5-FDA98275461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F8610A-012F-48E0-3670-D44ACF1E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39C304-EE8B-B765-B5CC-05C8A56C186E}"/>
              </a:ext>
            </a:extLst>
          </p:cNvPr>
          <p:cNvGrpSpPr/>
          <p:nvPr/>
        </p:nvGrpSpPr>
        <p:grpSpPr>
          <a:xfrm>
            <a:off x="5133961" y="352140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6DE0F1-2CF3-D7AB-3E58-2EB23E2542D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BF3213C-A9DD-12E2-C384-94D1C63C2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2F4987-8B29-8B43-E731-4E71C71821FE}"/>
              </a:ext>
            </a:extLst>
          </p:cNvPr>
          <p:cNvGrpSpPr/>
          <p:nvPr/>
        </p:nvGrpSpPr>
        <p:grpSpPr>
          <a:xfrm>
            <a:off x="5389307" y="484536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8C25319-5362-055A-ACE5-889DF68C528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CF1E5E4-0448-6B25-227E-6F8DAE279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D734BF-28C0-D988-D4F9-E902C5E032BD}"/>
              </a:ext>
            </a:extLst>
          </p:cNvPr>
          <p:cNvGrpSpPr/>
          <p:nvPr/>
        </p:nvGrpSpPr>
        <p:grpSpPr>
          <a:xfrm>
            <a:off x="4121562" y="5027244"/>
            <a:ext cx="1076632" cy="369332"/>
            <a:chOff x="2157212" y="5373058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CC0561-797C-F32E-65B1-45D32BC5BD4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4A3CFE-A0EF-1E27-ADE3-FBB9703FC9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04FCB25-04EF-BE0A-747E-70B2A7A53944}"/>
              </a:ext>
            </a:extLst>
          </p:cNvPr>
          <p:cNvSpPr/>
          <p:nvPr/>
        </p:nvSpPr>
        <p:spPr>
          <a:xfrm>
            <a:off x="4814737" y="5325887"/>
            <a:ext cx="144614" cy="173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12B390-705F-54AD-1376-82B3B69570C8}"/>
              </a:ext>
            </a:extLst>
          </p:cNvPr>
          <p:cNvGrpSpPr/>
          <p:nvPr/>
        </p:nvGrpSpPr>
        <p:grpSpPr>
          <a:xfrm>
            <a:off x="5832066" y="5223211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242822-6BE1-78AA-CDFA-2FA60DD435A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F8310AF-0A95-7138-B29F-13E848B1E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BE904F-AB1B-CAFF-684B-E4E6D939F63A}"/>
              </a:ext>
            </a:extLst>
          </p:cNvPr>
          <p:cNvGrpSpPr/>
          <p:nvPr/>
        </p:nvGrpSpPr>
        <p:grpSpPr>
          <a:xfrm>
            <a:off x="6900607" y="5422388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0C603B-F1AA-6C0A-B77A-B3B5323ADD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EFB9813-767F-D924-F7CF-DE6041B4F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47973AA-27EC-F88F-60D7-9F59D3CEADCF}"/>
              </a:ext>
            </a:extLst>
          </p:cNvPr>
          <p:cNvSpPr/>
          <p:nvPr/>
        </p:nvSpPr>
        <p:spPr>
          <a:xfrm>
            <a:off x="2843613" y="5499698"/>
            <a:ext cx="818750" cy="2057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9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3741C-F858-F5D6-DE32-B5136DB58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F4A0B1-1F41-DA0E-E870-B5E285A3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96" y="1363656"/>
            <a:ext cx="7230409" cy="5213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E8D17-46FF-1783-1EBC-92894B3A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E74971-C9A9-954C-04CF-FFD1E78F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read_samples.py</a:t>
            </a:r>
            <a:endParaRPr lang="en-US" sz="32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D82D7C-F7DF-73CE-34F6-C6979BBF11D6}"/>
              </a:ext>
            </a:extLst>
          </p:cNvPr>
          <p:cNvSpPr/>
          <p:nvPr/>
        </p:nvSpPr>
        <p:spPr>
          <a:xfrm>
            <a:off x="1073099" y="5282361"/>
            <a:ext cx="2811213" cy="559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5DB04E-65D6-C3C5-A16A-6D653A96DE50}"/>
              </a:ext>
            </a:extLst>
          </p:cNvPr>
          <p:cNvGrpSpPr/>
          <p:nvPr/>
        </p:nvGrpSpPr>
        <p:grpSpPr>
          <a:xfrm>
            <a:off x="3985501" y="5377305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11585-33A6-8306-1DE3-2A7680F1E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29CB6C-499E-9E58-C52F-87E2FA4888F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80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0986F-2F28-AF3C-D0BA-9A9C174F3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F4FFB7-9476-4C00-03A4-D8887F784A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05" y="1617096"/>
            <a:ext cx="5876190" cy="35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AE4E2-70D0-73BE-D1C5-606FDCD0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26DC3-5E7C-1937-61A7-A466FD5A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 </a:t>
            </a:r>
            <a:r>
              <a:rPr lang="en-US" sz="3200" b="1" dirty="0">
                <a:latin typeface="+mn-lt"/>
              </a:rPr>
              <a:t>2</a:t>
            </a:r>
            <a:r>
              <a:rPr lang="en-US" sz="3200" b="1" baseline="30000" dirty="0">
                <a:latin typeface="+mn-lt"/>
              </a:rPr>
              <a:t>nd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Thonny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- Open</a:t>
            </a:r>
            <a:r>
              <a:rPr lang="en-US" sz="3200" dirty="0">
                <a:latin typeface="+mn-lt"/>
              </a:rPr>
              <a:t> plot_samples.py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B27175-6901-47AD-BC52-69542DD68519}"/>
              </a:ext>
            </a:extLst>
          </p:cNvPr>
          <p:cNvGrpSpPr/>
          <p:nvPr/>
        </p:nvGrpSpPr>
        <p:grpSpPr>
          <a:xfrm>
            <a:off x="7395326" y="40669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355AFD1-0057-2A2E-A1ED-EEF5B634D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8E8B53-27C2-451E-400A-55F22FD836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D16106-E283-4E8E-07CC-347EDB17368B}"/>
              </a:ext>
            </a:extLst>
          </p:cNvPr>
          <p:cNvGrpSpPr/>
          <p:nvPr/>
        </p:nvGrpSpPr>
        <p:grpSpPr>
          <a:xfrm>
            <a:off x="6042077" y="444752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C044374-B788-A400-1ABC-AC9750D73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96C48D-1EAC-3FC3-D81E-D5D8C3D6E1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E08CBE-9D3D-E0B4-3377-52A1F08D0BBE}"/>
              </a:ext>
            </a:extLst>
          </p:cNvPr>
          <p:cNvGrpSpPr/>
          <p:nvPr/>
        </p:nvGrpSpPr>
        <p:grpSpPr>
          <a:xfrm>
            <a:off x="4719306" y="485000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509F7C-7A9A-F315-FC7D-4CB1248EBE9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ED7DB62-6914-6CB9-4836-6CD19691A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BEE85FA-F9DF-B32C-FA65-981F3B3BF3AD}"/>
              </a:ext>
            </a:extLst>
          </p:cNvPr>
          <p:cNvSpPr/>
          <p:nvPr/>
        </p:nvSpPr>
        <p:spPr>
          <a:xfrm>
            <a:off x="1633905" y="4146036"/>
            <a:ext cx="1033725" cy="21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A4C285-55D4-CFF6-7719-7B4BCF3F63A8}"/>
              </a:ext>
            </a:extLst>
          </p:cNvPr>
          <p:cNvSpPr/>
          <p:nvPr/>
        </p:nvSpPr>
        <p:spPr>
          <a:xfrm>
            <a:off x="2239201" y="4526658"/>
            <a:ext cx="1368393" cy="21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AC80F-BAA0-E821-9C71-F1BFD739ACDB}"/>
              </a:ext>
            </a:extLst>
          </p:cNvPr>
          <p:cNvSpPr/>
          <p:nvPr/>
        </p:nvSpPr>
        <p:spPr>
          <a:xfrm>
            <a:off x="3196605" y="4902150"/>
            <a:ext cx="1307382" cy="21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0E91AB-8586-8B7B-FB50-19E60294FE78}"/>
              </a:ext>
            </a:extLst>
          </p:cNvPr>
          <p:cNvSpPr/>
          <p:nvPr/>
        </p:nvSpPr>
        <p:spPr>
          <a:xfrm>
            <a:off x="1616015" y="4902150"/>
            <a:ext cx="877803" cy="21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6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86E3EF-350E-6B37-25B9-4C455B8F51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411" y="2976068"/>
            <a:ext cx="2393179" cy="3688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Review Board 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2270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Board 03 will introduce you to using a current sensor to measure a diode I-V curve, a Blue LED, and using Ohm’s Law to determine the resistance of an unknown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78A41B-4AC5-11EB-078A-728821C158CC}"/>
              </a:ext>
            </a:extLst>
          </p:cNvPr>
          <p:cNvGrpSpPr/>
          <p:nvPr/>
        </p:nvGrpSpPr>
        <p:grpSpPr>
          <a:xfrm>
            <a:off x="5331953" y="3597294"/>
            <a:ext cx="2251993" cy="369332"/>
            <a:chOff x="249383" y="3367136"/>
            <a:chExt cx="225199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0D7C5A-977C-CB70-715E-94300A1E4D85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DAC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7B3112-170F-CD9A-D4F8-BFA777C1F866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75AB3D-1D60-A848-FDA0-B9FAE64051C9}"/>
              </a:ext>
            </a:extLst>
          </p:cNvPr>
          <p:cNvGrpSpPr/>
          <p:nvPr/>
        </p:nvGrpSpPr>
        <p:grpSpPr>
          <a:xfrm>
            <a:off x="415636" y="4595723"/>
            <a:ext cx="3763399" cy="861774"/>
            <a:chOff x="373129" y="3367136"/>
            <a:chExt cx="3763399" cy="8617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E9CE3E-C6C9-331D-5C71-3535BC5B457C}"/>
                </a:ext>
              </a:extLst>
            </p:cNvPr>
            <p:cNvSpPr txBox="1"/>
            <p:nvPr/>
          </p:nvSpPr>
          <p:spPr>
            <a:xfrm>
              <a:off x="373129" y="3367136"/>
              <a:ext cx="2128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BJT</a:t>
              </a:r>
            </a:p>
            <a:p>
              <a:pPr algn="ctr"/>
              <a:r>
                <a:rPr lang="en-US" sz="1600" dirty="0"/>
                <a:t>In a </a:t>
              </a:r>
              <a:r>
                <a:rPr lang="en-US" sz="1600" b="1" dirty="0"/>
                <a:t>Common Collector</a:t>
              </a:r>
              <a:r>
                <a:rPr lang="en-US" sz="1600" dirty="0"/>
                <a:t> configuration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F19ABA-9FCD-AD8D-C6D3-41CA2FAD593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501377" y="3798023"/>
              <a:ext cx="1635151" cy="1711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29D97E-A84E-93B3-D71A-184E5DB8EEDE}"/>
              </a:ext>
            </a:extLst>
          </p:cNvPr>
          <p:cNvGrpSpPr/>
          <p:nvPr/>
        </p:nvGrpSpPr>
        <p:grpSpPr>
          <a:xfrm>
            <a:off x="649090" y="3587263"/>
            <a:ext cx="2672223" cy="646331"/>
            <a:chOff x="1469027" y="3289092"/>
            <a:chExt cx="267222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31CBC-F1FD-8DCB-D6C6-A00E755112A3}"/>
                </a:ext>
              </a:extLst>
            </p:cNvPr>
            <p:cNvSpPr txBox="1"/>
            <p:nvPr/>
          </p:nvSpPr>
          <p:spPr>
            <a:xfrm>
              <a:off x="1469027" y="3289092"/>
              <a:ext cx="1576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Current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Sensor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E08EB1-F6B7-7B13-76E7-69722969CB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5058" y="3612258"/>
              <a:ext cx="986192" cy="100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ADC127-09CC-DA05-346E-8C86E3934C19}"/>
              </a:ext>
            </a:extLst>
          </p:cNvPr>
          <p:cNvGrpSpPr/>
          <p:nvPr/>
        </p:nvGrpSpPr>
        <p:grpSpPr>
          <a:xfrm>
            <a:off x="2073932" y="5388303"/>
            <a:ext cx="2346928" cy="772278"/>
            <a:chOff x="1889257" y="3241189"/>
            <a:chExt cx="2346928" cy="7722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E188A3-F158-8ED0-BBB3-220EECE1458D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Blue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LED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2F50E29-4B62-C160-6873-814D94484C4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2501376" y="3241189"/>
              <a:ext cx="1734809" cy="44911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0E8336-B4CB-AD65-E8FB-6B2F2B6ED21E}"/>
              </a:ext>
            </a:extLst>
          </p:cNvPr>
          <p:cNvGrpSpPr/>
          <p:nvPr/>
        </p:nvGrpSpPr>
        <p:grpSpPr>
          <a:xfrm>
            <a:off x="5305140" y="5650092"/>
            <a:ext cx="2977723" cy="923330"/>
            <a:chOff x="249383" y="3090137"/>
            <a:chExt cx="2977723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A74D92-A19F-6637-218E-C1E7C0A11DC2}"/>
                </a:ext>
              </a:extLst>
            </p:cNvPr>
            <p:cNvSpPr txBox="1"/>
            <p:nvPr/>
          </p:nvSpPr>
          <p:spPr>
            <a:xfrm>
              <a:off x="1874507" y="3090137"/>
              <a:ext cx="13525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Three Unknown Resistors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EC6F86-A08C-CEAC-D5EF-9149CD81A3D6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3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AF1D1-1D44-962E-5E30-63ECFD5C8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ED1F46-B526-B526-DFAA-F2F4A07132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00" y="1648047"/>
            <a:ext cx="6400000" cy="35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40825-2E80-0529-8E94-A2A0DEE7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8A5108-7975-BB87-745E-12856D7E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plot_samples.py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D1C406-38C2-3831-F7CC-A78961CAAEE6}"/>
              </a:ext>
            </a:extLst>
          </p:cNvPr>
          <p:cNvGrpSpPr/>
          <p:nvPr/>
        </p:nvGrpSpPr>
        <p:grpSpPr>
          <a:xfrm>
            <a:off x="5721608" y="2742660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81F9C2-A159-EF49-6ACB-6AA29E2085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7DB61C-DE4E-6905-C277-F576257FBF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A815D9-CC69-A62C-E0F1-8E41EAF70F53}"/>
              </a:ext>
            </a:extLst>
          </p:cNvPr>
          <p:cNvGrpSpPr/>
          <p:nvPr/>
        </p:nvGrpSpPr>
        <p:grpSpPr>
          <a:xfrm>
            <a:off x="7003142" y="369787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8707468-F8F8-3D07-C0D1-FC3E08C4D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04B501-ACBB-9F48-612E-09BA048D9E0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95DD97-9BAD-FA59-F141-3EE37B60E0B5}"/>
              </a:ext>
            </a:extLst>
          </p:cNvPr>
          <p:cNvGrpSpPr/>
          <p:nvPr/>
        </p:nvGrpSpPr>
        <p:grpSpPr>
          <a:xfrm>
            <a:off x="6020865" y="42669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78A006-EAA4-FA83-4B18-DDEF5B7BCF4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2548706-1C71-DF01-A847-1F9D0BDC6B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8D6EAB-8ADF-CC70-2B85-B161650C4B35}"/>
              </a:ext>
            </a:extLst>
          </p:cNvPr>
          <p:cNvGrpSpPr/>
          <p:nvPr/>
        </p:nvGrpSpPr>
        <p:grpSpPr>
          <a:xfrm>
            <a:off x="7626354" y="4451648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D195D5-15C7-E7BB-8BA9-452781D5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CAAE059-7375-8F10-C385-354E41620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609C44B-A280-CA62-7940-F5BC06B035F4}"/>
              </a:ext>
            </a:extLst>
          </p:cNvPr>
          <p:cNvSpPr/>
          <p:nvPr/>
        </p:nvSpPr>
        <p:spPr>
          <a:xfrm>
            <a:off x="3349412" y="4367395"/>
            <a:ext cx="1165437" cy="168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29E51-7569-3467-D43C-BCE38260CE6B}"/>
              </a:ext>
            </a:extLst>
          </p:cNvPr>
          <p:cNvSpPr/>
          <p:nvPr/>
        </p:nvSpPr>
        <p:spPr>
          <a:xfrm>
            <a:off x="1928813" y="4367395"/>
            <a:ext cx="447675" cy="168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353A7E-103C-40DA-D794-DB6B240AA548}"/>
              </a:ext>
            </a:extLst>
          </p:cNvPr>
          <p:cNvSpPr/>
          <p:nvPr/>
        </p:nvSpPr>
        <p:spPr>
          <a:xfrm>
            <a:off x="2422837" y="4367395"/>
            <a:ext cx="801376" cy="168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BCE4-AD99-328B-8996-A92413D77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DDF0A-BD1D-4C69-6B15-7FC15DCA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A96A6-57C7-4120-3531-C98E571F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D1D1EB-B147-474C-4F94-E944B3C8D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plot_samples.py</a:t>
            </a:r>
            <a:endParaRPr 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4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06C88-F435-A35B-E253-F20F98681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75B3CB-75D8-A14D-D65D-BC2B49B9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AFC11C-339F-B224-C30D-E85BF5CE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plot_samples.py</a:t>
            </a:r>
            <a:endParaRPr lang="en-US" sz="3200" b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CA389-1204-098C-FC27-87EF85165D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1344460"/>
            <a:ext cx="6996030" cy="53770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8D3B78-C49D-7633-3D66-D70BDF6BDFE0}"/>
              </a:ext>
            </a:extLst>
          </p:cNvPr>
          <p:cNvSpPr/>
          <p:nvPr/>
        </p:nvSpPr>
        <p:spPr>
          <a:xfrm>
            <a:off x="4482495" y="5244885"/>
            <a:ext cx="644574" cy="6970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0B770-A5A3-0542-F9FD-04008EEA64D0}"/>
              </a:ext>
            </a:extLst>
          </p:cNvPr>
          <p:cNvSpPr txBox="1"/>
          <p:nvPr/>
        </p:nvSpPr>
        <p:spPr>
          <a:xfrm>
            <a:off x="3396633" y="4504995"/>
            <a:ext cx="14048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"Knee" or </a:t>
            </a:r>
            <a:r>
              <a:rPr lang="en-US" sz="1400" b="1" dirty="0">
                <a:solidFill>
                  <a:schemeClr val="bg1"/>
                </a:solidFill>
              </a:rPr>
              <a:t>cut-in</a:t>
            </a:r>
            <a:r>
              <a:rPr lang="en-US" sz="1400" dirty="0">
                <a:solidFill>
                  <a:schemeClr val="bg1"/>
                </a:solidFill>
              </a:rPr>
              <a:t> voltage </a:t>
            </a:r>
            <a:r>
              <a:rPr lang="en-US" sz="1400" i="1" dirty="0">
                <a:solidFill>
                  <a:schemeClr val="bg1"/>
                </a:solidFill>
              </a:rPr>
              <a:t>region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E3A4D3-9603-9092-23F6-1B8FDF3AF8F4}"/>
              </a:ext>
            </a:extLst>
          </p:cNvPr>
          <p:cNvCxnSpPr>
            <a:cxnSpLocks/>
          </p:cNvCxnSpPr>
          <p:nvPr/>
        </p:nvCxnSpPr>
        <p:spPr>
          <a:xfrm>
            <a:off x="4374277" y="5093602"/>
            <a:ext cx="433473" cy="56154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210E48-502E-1405-EA78-FC0374AF805A}"/>
              </a:ext>
            </a:extLst>
          </p:cNvPr>
          <p:cNvCxnSpPr>
            <a:cxnSpLocks/>
          </p:cNvCxnSpPr>
          <p:nvPr/>
        </p:nvCxnSpPr>
        <p:spPr>
          <a:xfrm flipV="1">
            <a:off x="5302250" y="2047875"/>
            <a:ext cx="285750" cy="220027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298AA0-F426-E0D9-FDFE-9C6477143800}"/>
              </a:ext>
            </a:extLst>
          </p:cNvPr>
          <p:cNvGrpSpPr/>
          <p:nvPr/>
        </p:nvGrpSpPr>
        <p:grpSpPr>
          <a:xfrm>
            <a:off x="3056469" y="3033567"/>
            <a:ext cx="2216043" cy="646331"/>
            <a:chOff x="2128603" y="2825260"/>
            <a:chExt cx="2216043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CAA423-FB15-E539-8C1A-3BCC4310FA76}"/>
                </a:ext>
              </a:extLst>
            </p:cNvPr>
            <p:cNvSpPr txBox="1"/>
            <p:nvPr/>
          </p:nvSpPr>
          <p:spPr>
            <a:xfrm>
              <a:off x="2128603" y="2825260"/>
              <a:ext cx="1701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Constant Slope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“Ohmic” Region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B8BDD42-73E9-FE73-5DC6-F82DE1BF6E67}"/>
                </a:ext>
              </a:extLst>
            </p:cNvPr>
            <p:cNvCxnSpPr>
              <a:cxnSpLocks/>
            </p:cNvCxnSpPr>
            <p:nvPr/>
          </p:nvCxnSpPr>
          <p:spPr>
            <a:xfrm>
              <a:off x="3829987" y="3141492"/>
              <a:ext cx="51465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E38F8-ED60-F2B2-AFF8-D80EF407D5D1}"/>
              </a:ext>
            </a:extLst>
          </p:cNvPr>
          <p:cNvCxnSpPr>
            <a:cxnSpLocks/>
          </p:cNvCxnSpPr>
          <p:nvPr/>
        </p:nvCxnSpPr>
        <p:spPr>
          <a:xfrm flipH="1">
            <a:off x="1982726" y="2001621"/>
            <a:ext cx="592192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77BDF-CBE0-F71E-F80F-481F367D8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87" y="2481263"/>
            <a:ext cx="5757954" cy="35341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3FD521C-CEC4-4FB8-93E2-9B53C730B7EF}"/>
              </a:ext>
            </a:extLst>
          </p:cNvPr>
          <p:cNvSpPr/>
          <p:nvPr/>
        </p:nvSpPr>
        <p:spPr>
          <a:xfrm>
            <a:off x="2983082" y="5577556"/>
            <a:ext cx="2781924" cy="157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762A73-5297-58EB-C8D8-D64C71BAEA0F}"/>
              </a:ext>
            </a:extLst>
          </p:cNvPr>
          <p:cNvCxnSpPr/>
          <p:nvPr/>
        </p:nvCxnSpPr>
        <p:spPr>
          <a:xfrm flipV="1">
            <a:off x="5653270" y="4860649"/>
            <a:ext cx="0" cy="697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C65A5B-1F2B-9A34-4A26-6EA2699BA2EF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765006" y="5655148"/>
            <a:ext cx="994569" cy="1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CE4C1E-8F99-A170-DFD2-59F6BAD32F69}"/>
              </a:ext>
            </a:extLst>
          </p:cNvPr>
          <p:cNvSpPr txBox="1"/>
          <p:nvPr/>
        </p:nvSpPr>
        <p:spPr>
          <a:xfrm>
            <a:off x="2307489" y="3105834"/>
            <a:ext cx="269874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MCP4725 can typically only </a:t>
            </a:r>
            <a:r>
              <a:rPr lang="en-US" i="1" dirty="0">
                <a:solidFill>
                  <a:srgbClr val="7030A0"/>
                </a:solidFill>
              </a:rPr>
              <a:t>source </a:t>
            </a:r>
            <a:r>
              <a:rPr lang="en-US" dirty="0">
                <a:solidFill>
                  <a:srgbClr val="7030A0"/>
                </a:solidFill>
              </a:rPr>
              <a:t>about </a:t>
            </a:r>
            <a:r>
              <a:rPr lang="en-US" b="1" dirty="0">
                <a:solidFill>
                  <a:srgbClr val="FF0000"/>
                </a:solidFill>
              </a:rPr>
              <a:t>18 mA</a:t>
            </a:r>
          </a:p>
        </p:txBody>
      </p:sp>
    </p:spTree>
    <p:extLst>
      <p:ext uri="{BB962C8B-B14F-4D97-AF65-F5344CB8AC3E}">
        <p14:creationId xmlns:p14="http://schemas.microsoft.com/office/powerpoint/2010/main" val="22941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6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33D5B-A3E6-D208-077A-AB755AD67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E031C-605A-8C67-77A5-47CAE9F0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5D6861-E2B1-74CE-FF1B-04C693DC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plot_samples.py</a:t>
            </a:r>
            <a:endParaRPr lang="en-US" sz="3200" b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8454F-2EF3-AEF1-5E4B-EC5B58A0C2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1344460"/>
            <a:ext cx="6996030" cy="53770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653926-C7FC-B809-47A1-5D4F0761A7FB}"/>
              </a:ext>
            </a:extLst>
          </p:cNvPr>
          <p:cNvSpPr/>
          <p:nvPr/>
        </p:nvSpPr>
        <p:spPr>
          <a:xfrm>
            <a:off x="4482495" y="5244885"/>
            <a:ext cx="644574" cy="6970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3DD699-D976-4C34-B5A2-4AEBE799F203}"/>
              </a:ext>
            </a:extLst>
          </p:cNvPr>
          <p:cNvSpPr txBox="1"/>
          <p:nvPr/>
        </p:nvSpPr>
        <p:spPr>
          <a:xfrm>
            <a:off x="3396633" y="4504995"/>
            <a:ext cx="14048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"Knee" or </a:t>
            </a:r>
            <a:r>
              <a:rPr lang="en-US" sz="1400" b="1" dirty="0">
                <a:solidFill>
                  <a:schemeClr val="bg1"/>
                </a:solidFill>
              </a:rPr>
              <a:t>cut-in</a:t>
            </a:r>
            <a:r>
              <a:rPr lang="en-US" sz="1400" dirty="0">
                <a:solidFill>
                  <a:schemeClr val="bg1"/>
                </a:solidFill>
              </a:rPr>
              <a:t> voltage </a:t>
            </a:r>
            <a:r>
              <a:rPr lang="en-US" sz="1400" i="1" dirty="0">
                <a:solidFill>
                  <a:schemeClr val="bg1"/>
                </a:solidFill>
              </a:rPr>
              <a:t>region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49750B-A72D-02C6-EC9E-3CCD324AB410}"/>
              </a:ext>
            </a:extLst>
          </p:cNvPr>
          <p:cNvCxnSpPr>
            <a:cxnSpLocks/>
          </p:cNvCxnSpPr>
          <p:nvPr/>
        </p:nvCxnSpPr>
        <p:spPr>
          <a:xfrm>
            <a:off x="4374277" y="5093602"/>
            <a:ext cx="433473" cy="56154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F84782-8D8D-04FF-FCAB-94A37EAB3963}"/>
              </a:ext>
            </a:extLst>
          </p:cNvPr>
          <p:cNvCxnSpPr>
            <a:cxnSpLocks/>
          </p:cNvCxnSpPr>
          <p:nvPr/>
        </p:nvCxnSpPr>
        <p:spPr>
          <a:xfrm flipV="1">
            <a:off x="5302250" y="2047875"/>
            <a:ext cx="285750" cy="220027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295B27-3A54-FFD2-9040-EA71192DE22C}"/>
              </a:ext>
            </a:extLst>
          </p:cNvPr>
          <p:cNvGrpSpPr/>
          <p:nvPr/>
        </p:nvGrpSpPr>
        <p:grpSpPr>
          <a:xfrm>
            <a:off x="3056469" y="3033567"/>
            <a:ext cx="2216043" cy="646331"/>
            <a:chOff x="2128603" y="2825260"/>
            <a:chExt cx="2216043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737B03-E65D-D49E-513E-A5FB878F406C}"/>
                </a:ext>
              </a:extLst>
            </p:cNvPr>
            <p:cNvSpPr txBox="1"/>
            <p:nvPr/>
          </p:nvSpPr>
          <p:spPr>
            <a:xfrm>
              <a:off x="2128603" y="2825260"/>
              <a:ext cx="1701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Constant Slope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“Ohmic” Region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C784A83-085C-26A9-8A9E-8546B5FD4033}"/>
                </a:ext>
              </a:extLst>
            </p:cNvPr>
            <p:cNvCxnSpPr>
              <a:cxnSpLocks/>
            </p:cNvCxnSpPr>
            <p:nvPr/>
          </p:nvCxnSpPr>
          <p:spPr>
            <a:xfrm>
              <a:off x="3829987" y="3141492"/>
              <a:ext cx="51465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E8D4702-E0DC-C0EE-F4EC-A18EDEB17E96}"/>
              </a:ext>
            </a:extLst>
          </p:cNvPr>
          <p:cNvSpPr/>
          <p:nvPr/>
        </p:nvSpPr>
        <p:spPr>
          <a:xfrm>
            <a:off x="6589726" y="2539160"/>
            <a:ext cx="1925624" cy="974857"/>
          </a:xfrm>
          <a:prstGeom prst="wedgeRoundRectCallout">
            <a:avLst>
              <a:gd name="adj1" fmla="val -51836"/>
              <a:gd name="adj2" fmla="val -909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does this signal jitter?</a:t>
            </a:r>
          </a:p>
        </p:txBody>
      </p:sp>
    </p:spTree>
    <p:extLst>
      <p:ext uri="{BB962C8B-B14F-4D97-AF65-F5344CB8AC3E}">
        <p14:creationId xmlns:p14="http://schemas.microsoft.com/office/powerpoint/2010/main" val="424317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Value of Knowing How to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3FC39-203E-2BA7-5477-6945B0AB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8330"/>
            <a:ext cx="4785922" cy="3020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3E328D-7003-A3F3-61BD-CFB549A5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10" y="3527320"/>
            <a:ext cx="5141199" cy="31968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A5774-B91A-90EE-4A28-763745EE86F0}"/>
              </a:ext>
            </a:extLst>
          </p:cNvPr>
          <p:cNvSpPr/>
          <p:nvPr/>
        </p:nvSpPr>
        <p:spPr>
          <a:xfrm>
            <a:off x="3642610" y="5299023"/>
            <a:ext cx="1693888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A26499-8679-9741-8726-201D39AE3593}"/>
              </a:ext>
            </a:extLst>
          </p:cNvPr>
          <p:cNvCxnSpPr/>
          <p:nvPr/>
        </p:nvCxnSpPr>
        <p:spPr>
          <a:xfrm>
            <a:off x="6048531" y="1965339"/>
            <a:ext cx="133211" cy="8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CD7CBDA-6A90-94A8-BC3E-A3FD5B40433F}"/>
              </a:ext>
            </a:extLst>
          </p:cNvPr>
          <p:cNvGrpSpPr/>
          <p:nvPr/>
        </p:nvGrpSpPr>
        <p:grpSpPr>
          <a:xfrm>
            <a:off x="782995" y="4016488"/>
            <a:ext cx="1693628" cy="2498029"/>
            <a:chOff x="782995" y="4016488"/>
            <a:chExt cx="1693628" cy="24980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55E6C0-738B-94CD-9360-E3AA91E6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995" y="4016488"/>
              <a:ext cx="1483414" cy="24980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28D92E6-4563-2034-DEB6-BC52FBB2F01B}"/>
                    </a:ext>
                  </a:extLst>
                </p:cNvPr>
                <p:cNvSpPr txBox="1"/>
                <p:nvPr/>
              </p:nvSpPr>
              <p:spPr>
                <a:xfrm>
                  <a:off x="1682638" y="5299023"/>
                  <a:ext cx="79398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$5.00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6680BD-04EE-817F-B313-DB58C6347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638" y="5299023"/>
                  <a:ext cx="79398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996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C54C-0D0A-C8D6-01DC-13AB4E782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3C8F-3B5F-7FA8-8123-4F82BD5B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Visible Light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C1A98-2BBF-240C-B0FE-DBDB633C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93297-3298-E0DC-C1E6-F443B112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5" y="1889295"/>
            <a:ext cx="8155629" cy="32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40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A6E7F-F54E-0EED-43E2-229FE53A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8A21-EC41-0187-ACB2-0A2E6780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Complete “Light”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A0BB3-984C-0D60-D5D8-0775955E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0619B-39CF-5BAD-280C-5F871EC42E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891" y="1791015"/>
            <a:ext cx="7980218" cy="43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17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Visible Light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37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97560-2DE7-45BA-BF11-3C13A522F4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37" y="1468580"/>
            <a:ext cx="7895927" cy="42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8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4949" y="365126"/>
            <a:ext cx="3665372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Light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38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050" name="Picture 2" descr="Image result for visible light spectrum wavelengths">
            <a:extLst>
              <a:ext uri="{FF2B5EF4-FFF2-40B4-BE49-F238E27FC236}">
                <a16:creationId xmlns:a16="http://schemas.microsoft.com/office/drawing/2014/main" id="{2F8E922D-7E35-4132-8679-B7E7F321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42" y="365126"/>
            <a:ext cx="4122115" cy="618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6B4D6-5D0B-488B-A905-4E610616AA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4113" y="1534418"/>
            <a:ext cx="3967045" cy="27083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C27DF0-C706-4408-AFEA-B3B5CDA6AAD5}"/>
              </a:ext>
            </a:extLst>
          </p:cNvPr>
          <p:cNvSpPr/>
          <p:nvPr/>
        </p:nvSpPr>
        <p:spPr>
          <a:xfrm>
            <a:off x="7617417" y="2208509"/>
            <a:ext cx="1115878" cy="2026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BE3A71F-F718-4290-BCF9-9771FD5DEA3D}"/>
              </a:ext>
            </a:extLst>
          </p:cNvPr>
          <p:cNvSpPr/>
          <p:nvPr/>
        </p:nvSpPr>
        <p:spPr>
          <a:xfrm>
            <a:off x="8873151" y="2208509"/>
            <a:ext cx="131364" cy="20265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27D71-5B2F-1115-B8D2-A7DDE4095D34}"/>
              </a:ext>
            </a:extLst>
          </p:cNvPr>
          <p:cNvSpPr txBox="1"/>
          <p:nvPr/>
        </p:nvSpPr>
        <p:spPr>
          <a:xfrm>
            <a:off x="5724308" y="4844053"/>
            <a:ext cx="245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But how is light produced from </a:t>
            </a:r>
            <a:r>
              <a:rPr lang="en-US" b="1" i="1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9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Electron Transitions Emit Photons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39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F9C22-3ED9-4814-AC2B-6523E5248C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535" y="1673553"/>
            <a:ext cx="6078931" cy="4278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72D87E-9F54-4948-888C-4EC528EC338E}"/>
              </a:ext>
            </a:extLst>
          </p:cNvPr>
          <p:cNvSpPr txBox="1"/>
          <p:nvPr/>
        </p:nvSpPr>
        <p:spPr>
          <a:xfrm>
            <a:off x="3775006" y="2480896"/>
            <a:ext cx="253036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Increasing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6C587-A53B-2B28-144F-A7B744B8E54D}"/>
              </a:ext>
            </a:extLst>
          </p:cNvPr>
          <p:cNvSpPr txBox="1"/>
          <p:nvPr/>
        </p:nvSpPr>
        <p:spPr>
          <a:xfrm>
            <a:off x="723569" y="5025224"/>
            <a:ext cx="269220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higher the </a:t>
            </a:r>
            <a:r>
              <a:rPr lang="en-US" u="sng" dirty="0"/>
              <a:t>initial</a:t>
            </a:r>
            <a:r>
              <a:rPr lang="en-US" dirty="0"/>
              <a:t> orbit of the electron, the more energy it radiates when it transitions to a </a:t>
            </a:r>
            <a:r>
              <a:rPr lang="en-US" b="1" dirty="0"/>
              <a:t>lower</a:t>
            </a:r>
            <a:r>
              <a:rPr lang="en-US" dirty="0"/>
              <a:t> orbit</a:t>
            </a:r>
          </a:p>
        </p:txBody>
      </p:sp>
    </p:spTree>
    <p:extLst>
      <p:ext uri="{BB962C8B-B14F-4D97-AF65-F5344CB8AC3E}">
        <p14:creationId xmlns:p14="http://schemas.microsoft.com/office/powerpoint/2010/main" val="12147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Diodes are </a:t>
            </a:r>
            <a:r>
              <a:rPr lang="en-US" sz="2400" b="1" dirty="0">
                <a:solidFill>
                  <a:srgbClr val="00B050"/>
                </a:solidFill>
              </a:rPr>
              <a:t>semiconductor</a:t>
            </a:r>
            <a:r>
              <a:rPr lang="en-US" sz="2400" dirty="0"/>
              <a:t> components that can </a:t>
            </a:r>
            <a:r>
              <a:rPr lang="en-US" sz="2400" b="1" dirty="0">
                <a:solidFill>
                  <a:srgbClr val="FF0000"/>
                </a:solidFill>
              </a:rPr>
              <a:t>block a reversed current</a:t>
            </a:r>
            <a:r>
              <a:rPr lang="en-US" sz="2400" dirty="0"/>
              <a:t> flow. As such, they are like a one-way valve and are often used to </a:t>
            </a:r>
            <a:r>
              <a:rPr lang="en-US" sz="2400" u="sng" dirty="0"/>
              <a:t>rectify</a:t>
            </a:r>
            <a:r>
              <a:rPr lang="en-US" sz="2400" dirty="0"/>
              <a:t> (clip unwanted voltages in) </a:t>
            </a:r>
            <a:r>
              <a:rPr lang="en-US" sz="2400" b="1" dirty="0"/>
              <a:t>AC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(alternating current) </a:t>
            </a:r>
            <a:r>
              <a:rPr lang="en-US" sz="2400" dirty="0"/>
              <a:t>signals </a:t>
            </a:r>
          </a:p>
          <a:p>
            <a:r>
              <a:rPr lang="en-US" sz="2400" dirty="0"/>
              <a:t>Diodes also act as a kind of </a:t>
            </a:r>
            <a:r>
              <a:rPr lang="en-US" sz="2400" b="1" dirty="0">
                <a:solidFill>
                  <a:srgbClr val="0070C0"/>
                </a:solidFill>
              </a:rPr>
              <a:t>switch</a:t>
            </a:r>
            <a:r>
              <a:rPr lang="en-US" sz="2400" dirty="0"/>
              <a:t> – current cannot flow through a diode until the </a:t>
            </a:r>
            <a:r>
              <a:rPr lang="en-US" sz="2400" i="1" dirty="0"/>
              <a:t>voltage</a:t>
            </a:r>
            <a:r>
              <a:rPr lang="en-US" sz="2400" dirty="0"/>
              <a:t> exceeds a minimum threshold</a:t>
            </a:r>
          </a:p>
          <a:p>
            <a:r>
              <a:rPr lang="en-US" sz="2400" dirty="0"/>
              <a:t>When the </a:t>
            </a:r>
            <a:r>
              <a:rPr lang="en-US" sz="2400" b="1" dirty="0"/>
              <a:t>forward voltage </a:t>
            </a:r>
            <a:r>
              <a:rPr lang="en-US" sz="2400" dirty="0"/>
              <a:t>exceeds the diode's internal </a:t>
            </a:r>
            <a:r>
              <a:rPr lang="en-US" sz="2400" b="1" dirty="0">
                <a:solidFill>
                  <a:srgbClr val="7030A0"/>
                </a:solidFill>
              </a:rPr>
              <a:t>P-N junction barrier</a:t>
            </a:r>
            <a:r>
              <a:rPr lang="en-US" sz="2400" dirty="0"/>
              <a:t> voltage (</a:t>
            </a:r>
            <a:r>
              <a:rPr lang="en-US" sz="2400" dirty="0">
                <a:solidFill>
                  <a:srgbClr val="FF0000"/>
                </a:solidFill>
              </a:rPr>
              <a:t>about +0.7V</a:t>
            </a:r>
            <a:r>
              <a:rPr lang="en-US" sz="2400" dirty="0"/>
              <a:t>) a charge carrier </a:t>
            </a:r>
            <a:r>
              <a:rPr lang="en-US" sz="2400" u="sng" dirty="0"/>
              <a:t>avalanche</a:t>
            </a:r>
            <a:r>
              <a:rPr lang="en-US" sz="2400" dirty="0"/>
              <a:t> occurs</a:t>
            </a:r>
          </a:p>
          <a:p>
            <a:r>
              <a:rPr lang="en-US" sz="2400" dirty="0"/>
              <a:t>Once sufficiently </a:t>
            </a:r>
            <a:r>
              <a:rPr lang="en-US" sz="2400" b="1" dirty="0">
                <a:solidFill>
                  <a:srgbClr val="00B050"/>
                </a:solidFill>
              </a:rPr>
              <a:t>biased</a:t>
            </a:r>
            <a:r>
              <a:rPr lang="en-US" sz="2400" dirty="0"/>
              <a:t>, the diode's forward current increases rapidly for a minimal rise in source voltage, producing a non-linear curve with a distinct "knee" point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Red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620-750</a:t>
            </a:r>
            <a:r>
              <a:rPr lang="en-US" sz="2400" dirty="0"/>
              <a:t> nanometers (nm)</a:t>
            </a:r>
          </a:p>
          <a:p>
            <a:r>
              <a:rPr lang="en-US" sz="2400" dirty="0"/>
              <a:t>We can calculate the </a:t>
            </a:r>
            <a:r>
              <a:rPr lang="en-US" sz="2400" b="1" dirty="0">
                <a:solidFill>
                  <a:srgbClr val="7030A0"/>
                </a:solidFill>
              </a:rPr>
              <a:t>Band Gap Energy </a:t>
            </a:r>
            <a:r>
              <a:rPr lang="en-US" sz="2400" dirty="0"/>
              <a:t>for a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LED using Einstein’s Equation from his 1905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4074075" y="3547873"/>
                <a:ext cx="995850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075" y="3547873"/>
                <a:ext cx="995850" cy="698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7C185-D0C5-D3FD-BA1B-4877D08B24A8}"/>
                  </a:ext>
                </a:extLst>
              </p:cNvPr>
              <p:cNvSpPr txBox="1"/>
              <p:nvPr/>
            </p:nvSpPr>
            <p:spPr>
              <a:xfrm>
                <a:off x="2187760" y="4603545"/>
                <a:ext cx="4383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Energy in electron volts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7C185-D0C5-D3FD-BA1B-4877D08B2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60" y="4603545"/>
                <a:ext cx="4383074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3815B-A570-E457-2D64-6BE5AE3DC6E6}"/>
                  </a:ext>
                </a:extLst>
              </p:cNvPr>
              <p:cNvSpPr txBox="1"/>
              <p:nvPr/>
            </p:nvSpPr>
            <p:spPr>
              <a:xfrm>
                <a:off x="2210431" y="5031727"/>
                <a:ext cx="4768482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Planck’s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(4.1357 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3815B-A570-E457-2D64-6BE5AE3D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31" y="5031727"/>
                <a:ext cx="4768482" cy="372410"/>
              </a:xfrm>
              <a:prstGeom prst="rect">
                <a:avLst/>
              </a:prstGeom>
              <a:blipFill>
                <a:blip r:embed="rId4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0860E0-C26D-AE7C-FEEC-8EBBE0671340}"/>
                  </a:ext>
                </a:extLst>
              </p:cNvPr>
              <p:cNvSpPr txBox="1"/>
              <p:nvPr/>
            </p:nvSpPr>
            <p:spPr>
              <a:xfrm>
                <a:off x="2217987" y="5462987"/>
                <a:ext cx="4624899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Speed of Light in a vacuum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0860E0-C26D-AE7C-FEEC-8EBBE067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987" y="5462987"/>
                <a:ext cx="4624899" cy="372410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9D3A4D-51D0-2CAE-A63C-43278F32523B}"/>
                  </a:ext>
                </a:extLst>
              </p:cNvPr>
              <p:cNvSpPr txBox="1"/>
              <p:nvPr/>
            </p:nvSpPr>
            <p:spPr>
              <a:xfrm>
                <a:off x="2210429" y="5894247"/>
                <a:ext cx="3166395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Wavelength in 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9D3A4D-51D0-2CAE-A63C-43278F32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29" y="5894247"/>
                <a:ext cx="3166395" cy="372410"/>
              </a:xfrm>
              <a:prstGeom prst="rect">
                <a:avLst/>
              </a:prstGeom>
              <a:blipFill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Red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620-750</a:t>
            </a:r>
            <a:r>
              <a:rPr lang="en-US" sz="2400" dirty="0"/>
              <a:t> nanometers (nm)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Therefore, to make a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LED have an easily visible glow, we need to provide </a:t>
            </a:r>
            <a:r>
              <a:rPr lang="en-US" sz="2400" b="1" dirty="0"/>
              <a:t>1.91 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4.1357×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−15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650×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D70D09E-F64C-BCEF-ED1B-957F6CEAA677}"/>
              </a:ext>
            </a:extLst>
          </p:cNvPr>
          <p:cNvSpPr/>
          <p:nvPr/>
        </p:nvSpPr>
        <p:spPr>
          <a:xfrm>
            <a:off x="3861194" y="3326298"/>
            <a:ext cx="528991" cy="3090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AA1E7-DA7D-AC3C-DD30-DE569F3B8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262F-5F29-6B27-CC94-068131C5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EE31-02BF-5F45-8C07-9A94C467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We want to drive a 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 LED by having the </a:t>
            </a:r>
            <a:r>
              <a:rPr lang="en-US" sz="2400" b="1" dirty="0">
                <a:solidFill>
                  <a:srgbClr val="7030A0"/>
                </a:solidFill>
              </a:rPr>
              <a:t>MCP4725 DAC</a:t>
            </a:r>
            <a:r>
              <a:rPr lang="en-US" sz="2400" dirty="0"/>
              <a:t> provide sufficient </a:t>
            </a:r>
            <a:r>
              <a:rPr lang="en-US" sz="2400" b="1" dirty="0"/>
              <a:t>voltage</a:t>
            </a:r>
            <a:r>
              <a:rPr lang="en-US" sz="2400" dirty="0"/>
              <a:t> to the LED anode such that the LED will turn on and shine brightly</a:t>
            </a:r>
          </a:p>
          <a:p>
            <a:r>
              <a:rPr lang="en-US" sz="2400" dirty="0"/>
              <a:t>A typical small 5mm Blue LED requires a </a:t>
            </a:r>
            <a:r>
              <a:rPr lang="en-US" sz="2400" u="sng" dirty="0"/>
              <a:t>minimum</a:t>
            </a:r>
            <a:r>
              <a:rPr lang="en-US" sz="2400" dirty="0"/>
              <a:t> current of </a:t>
            </a:r>
            <a:r>
              <a:rPr lang="en-US" sz="2400" b="1" dirty="0"/>
              <a:t>20mA</a:t>
            </a:r>
            <a:r>
              <a:rPr lang="en-US" sz="2400" dirty="0"/>
              <a:t> to emit enough photons to be visibly lit</a:t>
            </a:r>
          </a:p>
          <a:p>
            <a:r>
              <a:rPr lang="en-US" sz="2400" dirty="0"/>
              <a:t>Unfortunately, as we saw in the prior lab, our DAC can only source a </a:t>
            </a:r>
            <a:r>
              <a:rPr lang="en-US" sz="2400" u="sng" dirty="0"/>
              <a:t>maximum</a:t>
            </a:r>
            <a:r>
              <a:rPr lang="en-US" sz="2400" dirty="0"/>
              <a:t> of about </a:t>
            </a:r>
            <a:r>
              <a:rPr lang="en-US" sz="2400" b="1" dirty="0">
                <a:solidFill>
                  <a:srgbClr val="FF0000"/>
                </a:solidFill>
              </a:rPr>
              <a:t>18mA</a:t>
            </a:r>
          </a:p>
          <a:p>
            <a:r>
              <a:rPr lang="en-US" sz="2400" dirty="0"/>
              <a:t>Fortunately, we can configure a PN2222A NPN transistor as a </a:t>
            </a:r>
            <a:r>
              <a:rPr lang="en-US" sz="2400" b="1" dirty="0"/>
              <a:t>Common Collector</a:t>
            </a:r>
            <a:r>
              <a:rPr lang="en-US" sz="2400" dirty="0"/>
              <a:t> </a:t>
            </a:r>
            <a:r>
              <a:rPr lang="en-US" sz="2400" i="1" dirty="0"/>
              <a:t>amplifier</a:t>
            </a:r>
            <a:r>
              <a:rPr lang="en-US" sz="2400" dirty="0"/>
              <a:t> to help boost the LED current up to the maximum the I</a:t>
            </a:r>
            <a:r>
              <a:rPr lang="en-US" sz="2400" baseline="30000" dirty="0"/>
              <a:t>2</a:t>
            </a:r>
            <a:r>
              <a:rPr lang="en-US" sz="2400" dirty="0"/>
              <a:t>C Bus can provide (via the Qwiic connector from the MCU), which is about </a:t>
            </a:r>
            <a:r>
              <a:rPr lang="en-US" sz="2400" b="1" dirty="0">
                <a:solidFill>
                  <a:srgbClr val="00B050"/>
                </a:solidFill>
              </a:rPr>
              <a:t>50mA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29B6A-841E-68A2-4EDF-559811CB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A Common Collector amplifier is often called an </a:t>
            </a:r>
            <a:r>
              <a:rPr lang="en-US" sz="2400" b="1" dirty="0">
                <a:solidFill>
                  <a:srgbClr val="0070C0"/>
                </a:solidFill>
              </a:rPr>
              <a:t>Emitter Follower</a:t>
            </a:r>
            <a:r>
              <a:rPr lang="en-US" sz="2400" dirty="0"/>
              <a:t> (or </a:t>
            </a:r>
            <a:r>
              <a:rPr lang="en-US" sz="2400" b="1" dirty="0"/>
              <a:t>Buffer</a:t>
            </a:r>
            <a:r>
              <a:rPr lang="en-US" sz="2400" dirty="0"/>
              <a:t>) as it offers only </a:t>
            </a:r>
            <a:r>
              <a:rPr lang="en-US" sz="2400" b="1" dirty="0">
                <a:solidFill>
                  <a:srgbClr val="00B050"/>
                </a:solidFill>
              </a:rPr>
              <a:t>unity gain </a:t>
            </a:r>
            <a:r>
              <a:rPr lang="en-US" sz="2400" dirty="0"/>
              <a:t>(1x) in </a:t>
            </a:r>
            <a:r>
              <a:rPr lang="en-US" sz="2400" i="1" dirty="0"/>
              <a:t>voltage</a:t>
            </a:r>
            <a:r>
              <a:rPr lang="en-US" sz="2400" dirty="0"/>
              <a:t> but can provide significant </a:t>
            </a:r>
            <a:r>
              <a:rPr lang="en-US" sz="2400" u="sng" dirty="0"/>
              <a:t>current</a:t>
            </a:r>
            <a:r>
              <a:rPr lang="en-US" sz="2400" dirty="0"/>
              <a:t> gain</a:t>
            </a:r>
          </a:p>
          <a:p>
            <a:r>
              <a:rPr lang="en-US" sz="2400" dirty="0"/>
              <a:t>A CC amplifier has high input </a:t>
            </a:r>
            <a:r>
              <a:rPr lang="en-US" sz="2400" b="1" dirty="0">
                <a:solidFill>
                  <a:srgbClr val="7030A0"/>
                </a:solidFill>
              </a:rPr>
              <a:t>impedance</a:t>
            </a:r>
            <a:r>
              <a:rPr lang="en-US" sz="2400" dirty="0"/>
              <a:t> which minimizes loading effects on the preceding stage (i.e., the DAC)</a:t>
            </a:r>
          </a:p>
          <a:p>
            <a:r>
              <a:rPr lang="en-US" sz="2400" dirty="0"/>
              <a:t>In a CC configuration, we take the </a:t>
            </a:r>
            <a:r>
              <a:rPr lang="en-US" sz="2400" b="1" dirty="0">
                <a:solidFill>
                  <a:srgbClr val="FF0000"/>
                </a:solidFill>
              </a:rPr>
              <a:t>output from the Emitter</a:t>
            </a:r>
            <a:r>
              <a:rPr lang="en-US" sz="2400" dirty="0"/>
              <a:t> pin (as opposed to the </a:t>
            </a:r>
            <a:r>
              <a:rPr lang="en-US" sz="2400" i="1" dirty="0"/>
              <a:t>Collector</a:t>
            </a:r>
            <a:r>
              <a:rPr lang="en-US" sz="2400" dirty="0"/>
              <a:t> pin in a Common Emitter amplifier as we used in Session 05)</a:t>
            </a:r>
          </a:p>
          <a:p>
            <a:r>
              <a:rPr lang="en-US" sz="2400" dirty="0"/>
              <a:t>Unlike a CE amplifier in which the output phase is </a:t>
            </a:r>
            <a:r>
              <a:rPr lang="en-US" sz="2400" b="1" dirty="0"/>
              <a:t>inverted</a:t>
            </a:r>
            <a:r>
              <a:rPr lang="en-US" sz="2400" dirty="0"/>
              <a:t> compared to the input, with a CC amplifier, the output is </a:t>
            </a:r>
            <a:r>
              <a:rPr lang="en-US" sz="2400" b="1" dirty="0">
                <a:solidFill>
                  <a:srgbClr val="00B050"/>
                </a:solidFill>
              </a:rPr>
              <a:t>in phase</a:t>
            </a:r>
            <a:r>
              <a:rPr lang="en-US" sz="2400" dirty="0"/>
              <a:t> with the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A6962-F4D9-143E-BCDA-42354766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5D5A-7BD8-06F1-3EE7-D06E84508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63BA8-AD59-993C-305E-5C39FA73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926EE-1E3E-C37B-C350-0FD63331B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3467D-FCF5-8A87-AD85-FE6CCB826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A53F21-3EBC-0D96-DC12-53AE4294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74" y="1522275"/>
            <a:ext cx="3216718" cy="4970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D2112F-8685-D31E-EA67-871E8A40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5885A-53AB-CABA-B30D-AB34027A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35227-C569-18AB-64DF-D65F45D58C16}"/>
              </a:ext>
            </a:extLst>
          </p:cNvPr>
          <p:cNvSpPr txBox="1"/>
          <p:nvPr/>
        </p:nvSpPr>
        <p:spPr>
          <a:xfrm>
            <a:off x="3196242" y="5381966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BLACK Jumper Wire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797A1-30EE-DC23-A887-817B25C22EB5}"/>
              </a:ext>
            </a:extLst>
          </p:cNvPr>
          <p:cNvSpPr txBox="1"/>
          <p:nvPr/>
        </p:nvSpPr>
        <p:spPr>
          <a:xfrm>
            <a:off x="387629" y="3623575"/>
            <a:ext cx="2370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</a:t>
            </a:r>
            <a:r>
              <a:rPr lang="en-US" i="1" dirty="0">
                <a:solidFill>
                  <a:srgbClr val="7030A0"/>
                </a:solidFill>
              </a:rPr>
              <a:t>Common Collector</a:t>
            </a:r>
            <a:r>
              <a:rPr lang="en-US" dirty="0">
                <a:solidFill>
                  <a:srgbClr val="7030A0"/>
                </a:solidFill>
              </a:rPr>
              <a:t> configuration, we take the BJT output from the </a:t>
            </a:r>
            <a:r>
              <a:rPr lang="en-US" b="1" dirty="0">
                <a:solidFill>
                  <a:srgbClr val="7030A0"/>
                </a:solidFill>
              </a:rPr>
              <a:t>Emitter</a:t>
            </a:r>
            <a:r>
              <a:rPr lang="en-US" dirty="0">
                <a:solidFill>
                  <a:srgbClr val="7030A0"/>
                </a:solidFill>
              </a:rPr>
              <a:t> pin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BDBC7-E4A5-D2B2-586D-5CB8E36B22D9}"/>
              </a:ext>
            </a:extLst>
          </p:cNvPr>
          <p:cNvSpPr txBox="1"/>
          <p:nvPr/>
        </p:nvSpPr>
        <p:spPr>
          <a:xfrm>
            <a:off x="6525963" y="2889268"/>
            <a:ext cx="2370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330 </a:t>
            </a:r>
            <a:r>
              <a:rPr lang="el-GR" b="1" dirty="0"/>
              <a:t>Ω</a:t>
            </a:r>
            <a:r>
              <a:rPr lang="en-US" dirty="0"/>
              <a:t> resistor limits the current flowing into the Base of the BJT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6EAE8-764D-1AD5-9F6F-5E4E26769CF6}"/>
              </a:ext>
            </a:extLst>
          </p:cNvPr>
          <p:cNvSpPr txBox="1"/>
          <p:nvPr/>
        </p:nvSpPr>
        <p:spPr>
          <a:xfrm>
            <a:off x="6495735" y="3900574"/>
            <a:ext cx="243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a buffer,</a:t>
            </a:r>
          </a:p>
          <a:p>
            <a:pPr algn="ctr"/>
            <a:r>
              <a:rPr lang="en-US" dirty="0"/>
              <a:t>the </a:t>
            </a:r>
            <a:r>
              <a:rPr lang="en-US" b="1" dirty="0"/>
              <a:t>Collector</a:t>
            </a:r>
            <a:r>
              <a:rPr lang="en-US" dirty="0"/>
              <a:t> pin</a:t>
            </a:r>
          </a:p>
          <a:p>
            <a:pPr algn="ctr"/>
            <a:r>
              <a:rPr lang="en-US" dirty="0"/>
              <a:t>is tied to V</a:t>
            </a:r>
            <a:r>
              <a:rPr lang="en-US" baseline="-25000" dirty="0"/>
              <a:t>CC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78AFDC-7725-26C6-B154-A63E02FA9D89}"/>
              </a:ext>
            </a:extLst>
          </p:cNvPr>
          <p:cNvSpPr txBox="1"/>
          <p:nvPr/>
        </p:nvSpPr>
        <p:spPr>
          <a:xfrm>
            <a:off x="6525963" y="4911880"/>
            <a:ext cx="2370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a buffer,</a:t>
            </a:r>
          </a:p>
          <a:p>
            <a:pPr algn="ctr"/>
            <a:r>
              <a:rPr lang="en-US" dirty="0"/>
              <a:t>the </a:t>
            </a:r>
            <a:r>
              <a:rPr lang="en-US" b="1" dirty="0"/>
              <a:t>Emitter</a:t>
            </a:r>
            <a:r>
              <a:rPr lang="en-US" dirty="0"/>
              <a:t> pin is tied to GND through a resistor</a:t>
            </a:r>
          </a:p>
          <a:p>
            <a:pPr algn="ctr"/>
            <a:r>
              <a:rPr lang="en-US" dirty="0"/>
              <a:t> (here a </a:t>
            </a:r>
            <a:r>
              <a:rPr lang="en-US" b="1" dirty="0"/>
              <a:t>10K </a:t>
            </a:r>
            <a:r>
              <a:rPr lang="el-GR" b="1" dirty="0">
                <a:latin typeface="Aptos Narrow" panose="020B0004020202020204" pitchFamily="34" charset="0"/>
              </a:rPr>
              <a:t>Ω</a:t>
            </a:r>
            <a:r>
              <a:rPr lang="en-US" dirty="0">
                <a:latin typeface="Aptos Narrow" panose="020B0004020202020204" pitchFamily="34" charset="0"/>
              </a:rPr>
              <a:t>)</a:t>
            </a:r>
            <a:endParaRPr lang="en-US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69B213-C623-8C39-3899-1AC0D8248EC4}"/>
              </a:ext>
            </a:extLst>
          </p:cNvPr>
          <p:cNvCxnSpPr/>
          <p:nvPr/>
        </p:nvCxnSpPr>
        <p:spPr>
          <a:xfrm>
            <a:off x="2614731" y="4655127"/>
            <a:ext cx="234267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878736-BFCC-5150-BB68-4B0A05D0AB6F}"/>
              </a:ext>
            </a:extLst>
          </p:cNvPr>
          <p:cNvCxnSpPr>
            <a:cxnSpLocks/>
          </p:cNvCxnSpPr>
          <p:nvPr/>
        </p:nvCxnSpPr>
        <p:spPr>
          <a:xfrm flipH="1">
            <a:off x="5161098" y="3211736"/>
            <a:ext cx="1541983" cy="79583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CE91A7-9445-9AEF-9513-19EA678860C4}"/>
              </a:ext>
            </a:extLst>
          </p:cNvPr>
          <p:cNvCxnSpPr>
            <a:cxnSpLocks/>
          </p:cNvCxnSpPr>
          <p:nvPr/>
        </p:nvCxnSpPr>
        <p:spPr>
          <a:xfrm flipH="1" flipV="1">
            <a:off x="5433501" y="4362239"/>
            <a:ext cx="1398049" cy="2965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453EC2-1BAB-5EB4-F99A-6BFE74220357}"/>
              </a:ext>
            </a:extLst>
          </p:cNvPr>
          <p:cNvCxnSpPr>
            <a:cxnSpLocks/>
          </p:cNvCxnSpPr>
          <p:nvPr/>
        </p:nvCxnSpPr>
        <p:spPr>
          <a:xfrm flipH="1" flipV="1">
            <a:off x="5759837" y="4696410"/>
            <a:ext cx="888159" cy="66288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97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B7B86-3722-FD6F-7F95-4A58637E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F6A765-03BF-4006-7955-98EAB90172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873" y="1602822"/>
            <a:ext cx="5404254" cy="5013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0A1A9-3DF2-B1B5-64C2-8B51E0B2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3BB86-2103-C7CB-7EF1-2E8F45B0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556FDD0-A2E1-399E-DD58-EA373355B79A}"/>
              </a:ext>
            </a:extLst>
          </p:cNvPr>
          <p:cNvSpPr/>
          <p:nvPr/>
        </p:nvSpPr>
        <p:spPr>
          <a:xfrm>
            <a:off x="1306807" y="5084681"/>
            <a:ext cx="1768901" cy="934489"/>
          </a:xfrm>
          <a:prstGeom prst="wedgeRoundRectCallout">
            <a:avLst>
              <a:gd name="adj1" fmla="val 84028"/>
              <a:gd name="adj2" fmla="val -76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goal is to shine the Blue LED brightly</a:t>
            </a:r>
          </a:p>
        </p:txBody>
      </p:sp>
    </p:spTree>
    <p:extLst>
      <p:ext uri="{BB962C8B-B14F-4D97-AF65-F5344CB8AC3E}">
        <p14:creationId xmlns:p14="http://schemas.microsoft.com/office/powerpoint/2010/main" val="16547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9249F-EB94-CA55-1EF6-CBD55586A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329B-5856-30C9-FF2B-01CD410A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Plug the USB Cord into your PC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5612D-BFB7-7F34-B48E-C156E22A7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9054"/>
            <a:ext cx="7886700" cy="2262725"/>
          </a:xfrm>
        </p:spPr>
        <p:txBody>
          <a:bodyPr>
            <a:normAutofit/>
          </a:bodyPr>
          <a:lstStyle/>
          <a:p>
            <a:r>
              <a:rPr lang="en-US" sz="2400" dirty="0"/>
              <a:t>After you plug the USB Cord (still connected to the Pico)  </a:t>
            </a:r>
            <a:r>
              <a:rPr lang="en-US" sz="2400" u="sng" dirty="0"/>
              <a:t>back</a:t>
            </a:r>
            <a:r>
              <a:rPr lang="en-US" sz="2400" dirty="0"/>
              <a:t> into your PC, you must once again tell Thonny to reconnect </a:t>
            </a:r>
            <a:r>
              <a:rPr lang="en-US" sz="2400" u="sng" dirty="0"/>
              <a:t>back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7030A0"/>
                </a:solidFill>
              </a:rPr>
              <a:t>CircuitPython</a:t>
            </a:r>
            <a:r>
              <a:rPr lang="en-US" sz="2400" dirty="0"/>
              <a:t> on the MCU</a:t>
            </a:r>
          </a:p>
          <a:p>
            <a:r>
              <a:rPr lang="en-US" sz="2400" dirty="0"/>
              <a:t>Thonny must display “</a:t>
            </a:r>
            <a:r>
              <a:rPr lang="en-US" sz="2400" b="1" dirty="0"/>
              <a:t>CircuitPython CDC control</a:t>
            </a:r>
            <a:r>
              <a:rPr lang="en-US" sz="2400" dirty="0"/>
              <a:t>…” as the current Interpreter selection in the bottom right of the main application window (your COM# port may be different)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34AF3-952A-D340-5619-7FCD4D25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AA4570-B651-A5A2-5A87-E30CE31B777A}"/>
              </a:ext>
            </a:extLst>
          </p:cNvPr>
          <p:cNvGrpSpPr/>
          <p:nvPr/>
        </p:nvGrpSpPr>
        <p:grpSpPr>
          <a:xfrm>
            <a:off x="536549" y="3693996"/>
            <a:ext cx="8070902" cy="2540848"/>
            <a:chOff x="536549" y="3693996"/>
            <a:chExt cx="8070902" cy="25408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57F6B4-04B9-6924-3639-5206F77F5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549" y="4223286"/>
              <a:ext cx="8070902" cy="2011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7C6433-D4AF-E8D0-2519-4C0663C67656}"/>
                </a:ext>
              </a:extLst>
            </p:cNvPr>
            <p:cNvSpPr/>
            <p:nvPr/>
          </p:nvSpPr>
          <p:spPr>
            <a:xfrm>
              <a:off x="5395716" y="5524185"/>
              <a:ext cx="3045481" cy="1813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1D17E6B-6B6E-858A-CEE9-1D6846943738}"/>
                </a:ext>
              </a:extLst>
            </p:cNvPr>
            <p:cNvCxnSpPr/>
            <p:nvPr/>
          </p:nvCxnSpPr>
          <p:spPr>
            <a:xfrm>
              <a:off x="6098519" y="3693996"/>
              <a:ext cx="1156225" cy="18301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486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BF4DE-2934-E1A3-18CB-455A55A1E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D0A64C-9C5E-74C2-D65E-6AC4FCAC07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516" y="1490878"/>
            <a:ext cx="6526097" cy="4865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146D87-AF13-FA49-155F-816F922C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D98E32-BADB-50D1-97B4-9D313E49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code.py in folder </a:t>
            </a:r>
            <a:r>
              <a:rPr lang="en-US" sz="3200" b="1" dirty="0">
                <a:latin typeface="+mn-lt"/>
              </a:rPr>
              <a:t>band_gap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E1ABFB-7F28-6A20-BE95-5003DD40F017}"/>
              </a:ext>
            </a:extLst>
          </p:cNvPr>
          <p:cNvCxnSpPr>
            <a:cxnSpLocks/>
          </p:cNvCxnSpPr>
          <p:nvPr/>
        </p:nvCxnSpPr>
        <p:spPr>
          <a:xfrm>
            <a:off x="1670102" y="2093296"/>
            <a:ext cx="2614731" cy="15288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15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FE482-A5B3-A1D5-3091-59D22E8B2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5C5CFA9-D179-6284-446C-58B5608F67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15" y="1634634"/>
            <a:ext cx="5828571" cy="46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AC24E-ACA2-4B28-FD59-40955506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8218B4-D2BF-9557-8A9C-BECF6214C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code.py</a:t>
            </a:r>
            <a:endParaRPr lang="en-US" sz="3200" b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CFD135-C0E9-A19E-B814-1D76FB2808D7}"/>
              </a:ext>
            </a:extLst>
          </p:cNvPr>
          <p:cNvGrpSpPr/>
          <p:nvPr/>
        </p:nvGrpSpPr>
        <p:grpSpPr>
          <a:xfrm>
            <a:off x="3504019" y="1795141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786E85C-398B-8092-76FA-036EF05DB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EF3E31-E9DA-E554-1070-5233DFC11D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65AA73-9D16-7102-8923-409405271D47}"/>
              </a:ext>
            </a:extLst>
          </p:cNvPr>
          <p:cNvGrpSpPr/>
          <p:nvPr/>
        </p:nvGrpSpPr>
        <p:grpSpPr>
          <a:xfrm>
            <a:off x="4191171" y="5219840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B1D49B2-BE51-4E39-7F23-0793AA3913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4F9839-4C4B-2102-DB15-323EEFD8A1A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577D0F-7E4A-83D8-A45F-8C42D14088EA}"/>
              </a:ext>
            </a:extLst>
          </p:cNvPr>
          <p:cNvGrpSpPr/>
          <p:nvPr/>
        </p:nvGrpSpPr>
        <p:grpSpPr>
          <a:xfrm>
            <a:off x="7389772" y="5765367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C8DA09-9B90-A61C-0592-C17A037A1C5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C6A8734-026F-35EF-E1AD-B1C85BA9C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9D5EEA-4AC1-18BE-A075-66270BE5403F}"/>
              </a:ext>
            </a:extLst>
          </p:cNvPr>
          <p:cNvSpPr/>
          <p:nvPr/>
        </p:nvSpPr>
        <p:spPr>
          <a:xfrm>
            <a:off x="3742144" y="5285406"/>
            <a:ext cx="407366" cy="219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CE3658-DA96-4CFC-F529-E961050FB78F}"/>
              </a:ext>
            </a:extLst>
          </p:cNvPr>
          <p:cNvSpPr/>
          <p:nvPr/>
        </p:nvSpPr>
        <p:spPr>
          <a:xfrm>
            <a:off x="2629844" y="5840458"/>
            <a:ext cx="4715583" cy="219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C19B0E-7428-BA4C-4BD2-7D49FCA68C85}"/>
              </a:ext>
            </a:extLst>
          </p:cNvPr>
          <p:cNvGrpSpPr/>
          <p:nvPr/>
        </p:nvGrpSpPr>
        <p:grpSpPr>
          <a:xfrm>
            <a:off x="6847640" y="5994576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8F6F40-C2A2-647F-E2DA-3E060F9630F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E091ED2-0C09-24C5-EE37-0262EB479C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9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C7D909-18E0-1DF5-DB12-53F8503350CF}"/>
              </a:ext>
            </a:extLst>
          </p:cNvPr>
          <p:cNvGrpSpPr/>
          <p:nvPr/>
        </p:nvGrpSpPr>
        <p:grpSpPr>
          <a:xfrm>
            <a:off x="386935" y="1771679"/>
            <a:ext cx="3813590" cy="1860859"/>
            <a:chOff x="386935" y="1771679"/>
            <a:chExt cx="3813590" cy="18608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2873DA-90D9-EEBE-C695-8BE7E775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935" y="2335917"/>
              <a:ext cx="3813590" cy="12966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2D5CE-3427-BAD7-7983-C6D064C458B0}"/>
                </a:ext>
              </a:extLst>
            </p:cNvPr>
            <p:cNvSpPr txBox="1"/>
            <p:nvPr/>
          </p:nvSpPr>
          <p:spPr>
            <a:xfrm>
              <a:off x="862287" y="1771679"/>
              <a:ext cx="286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Diode as an AC </a:t>
              </a:r>
              <a:r>
                <a:rPr lang="en-US" b="1" dirty="0">
                  <a:solidFill>
                    <a:srgbClr val="7030A0"/>
                  </a:solidFill>
                </a:rPr>
                <a:t>Rectifier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B00F49-DE93-7FC8-D06F-8DE9D6D7F36B}"/>
              </a:ext>
            </a:extLst>
          </p:cNvPr>
          <p:cNvGrpSpPr/>
          <p:nvPr/>
        </p:nvGrpSpPr>
        <p:grpSpPr>
          <a:xfrm>
            <a:off x="4842290" y="1771679"/>
            <a:ext cx="3914775" cy="4298622"/>
            <a:chOff x="4842290" y="1771679"/>
            <a:chExt cx="3914775" cy="42986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A353B0-21C1-BDCD-6B93-AC5A48C9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2290" y="2336501"/>
              <a:ext cx="3914775" cy="3733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1566E0-7624-49A9-B6F7-900D44777CB7}"/>
                </a:ext>
              </a:extLst>
            </p:cNvPr>
            <p:cNvSpPr txBox="1"/>
            <p:nvPr/>
          </p:nvSpPr>
          <p:spPr>
            <a:xfrm>
              <a:off x="5434206" y="1771679"/>
              <a:ext cx="2730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Diode as a Current </a:t>
              </a:r>
              <a:r>
                <a:rPr lang="en-US" b="1" dirty="0">
                  <a:solidFill>
                    <a:srgbClr val="7030A0"/>
                  </a:solidFill>
                </a:rPr>
                <a:t>Switch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A5DFFB7-3697-390A-0E30-E660E6086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6" y="4117976"/>
            <a:ext cx="38195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1CD1-D5DD-02F2-7A3A-46D9C9CA3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A73278F-E3E1-00EA-0F3E-6B83FFCA4A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15" y="1634634"/>
            <a:ext cx="5828571" cy="46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4137A2-4F3F-246F-427F-8123B455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2405CB-096D-0AFC-BC95-50FDB6478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code.py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8031305-1864-384F-D895-CABB61888B97}"/>
              </a:ext>
            </a:extLst>
          </p:cNvPr>
          <p:cNvSpPr/>
          <p:nvPr/>
        </p:nvSpPr>
        <p:spPr>
          <a:xfrm>
            <a:off x="6305437" y="4772117"/>
            <a:ext cx="1735389" cy="921957"/>
          </a:xfrm>
          <a:prstGeom prst="wedgeRoundRectCallout">
            <a:avLst>
              <a:gd name="adj1" fmla="val -105749"/>
              <a:gd name="adj2" fmla="val 133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happened to the Blue LED?</a:t>
            </a:r>
          </a:p>
        </p:txBody>
      </p:sp>
    </p:spTree>
    <p:extLst>
      <p:ext uri="{BB962C8B-B14F-4D97-AF65-F5344CB8AC3E}">
        <p14:creationId xmlns:p14="http://schemas.microsoft.com/office/powerpoint/2010/main" val="42892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Blue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450-495</a:t>
            </a:r>
            <a:r>
              <a:rPr lang="en-US" sz="2400" dirty="0"/>
              <a:t> nanometers (nm)</a:t>
            </a:r>
          </a:p>
          <a:p>
            <a:r>
              <a:rPr lang="en-US" sz="2400" dirty="0"/>
              <a:t>What voltage must we supply to light up a 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 LED?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4074075" y="3525202"/>
                <a:ext cx="995850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075" y="3525202"/>
                <a:ext cx="995850" cy="698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C5DF7C7-9FF2-F8E2-C590-47F567624D1E}"/>
              </a:ext>
            </a:extLst>
          </p:cNvPr>
          <p:cNvGrpSpPr/>
          <p:nvPr/>
        </p:nvGrpSpPr>
        <p:grpSpPr>
          <a:xfrm>
            <a:off x="2176424" y="4603545"/>
            <a:ext cx="4791153" cy="1663112"/>
            <a:chOff x="2187760" y="4603545"/>
            <a:chExt cx="4791153" cy="1663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6805BC-4A20-E0A8-0033-C4C23974684E}"/>
                    </a:ext>
                  </a:extLst>
                </p:cNvPr>
                <p:cNvSpPr txBox="1"/>
                <p:nvPr/>
              </p:nvSpPr>
              <p:spPr>
                <a:xfrm>
                  <a:off x="2187760" y="4603545"/>
                  <a:ext cx="43830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Energy in electron volts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6805BC-4A20-E0A8-0033-C4C239746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7760" y="4603545"/>
                  <a:ext cx="4383074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4C8983-1B02-E04E-809E-6231A8376042}"/>
                    </a:ext>
                  </a:extLst>
                </p:cNvPr>
                <p:cNvSpPr txBox="1"/>
                <p:nvPr/>
              </p:nvSpPr>
              <p:spPr>
                <a:xfrm>
                  <a:off x="2210431" y="5031727"/>
                  <a:ext cx="4768482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Planck’s constant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(4.1357 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4C8983-1B02-E04E-809E-6231A8376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431" y="5031727"/>
                  <a:ext cx="4768482" cy="372410"/>
                </a:xfrm>
                <a:prstGeom prst="rect">
                  <a:avLst/>
                </a:prstGeom>
                <a:blipFill>
                  <a:blip r:embed="rId4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1A5575-535D-8222-B372-861120389E2B}"/>
                    </a:ext>
                  </a:extLst>
                </p:cNvPr>
                <p:cNvSpPr txBox="1"/>
                <p:nvPr/>
              </p:nvSpPr>
              <p:spPr>
                <a:xfrm>
                  <a:off x="2217987" y="5462987"/>
                  <a:ext cx="4624899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Speed of Light in a vacuum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1A5575-535D-8222-B372-861120389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987" y="5462987"/>
                  <a:ext cx="4624899" cy="372410"/>
                </a:xfrm>
                <a:prstGeom prst="rect">
                  <a:avLst/>
                </a:prstGeom>
                <a:blipFill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03F33A8-42AF-29F6-A8BF-A66514BC101A}"/>
                    </a:ext>
                  </a:extLst>
                </p:cNvPr>
                <p:cNvSpPr txBox="1"/>
                <p:nvPr/>
              </p:nvSpPr>
              <p:spPr>
                <a:xfrm>
                  <a:off x="2210429" y="5894247"/>
                  <a:ext cx="3166395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Wavelength in meters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03F33A8-42AF-29F6-A8BF-A66514BC1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429" y="5894247"/>
                  <a:ext cx="3166395" cy="372410"/>
                </a:xfrm>
                <a:prstGeom prst="rect">
                  <a:avLst/>
                </a:prstGeom>
                <a:blipFill>
                  <a:blip r:embed="rId6"/>
                  <a:stretch>
                    <a:fillRect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2569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Blue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450-495</a:t>
            </a:r>
            <a:r>
              <a:rPr lang="en-US" sz="2400" dirty="0"/>
              <a:t> nanometers (nm)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Therefore, to make a 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 LED have an easily visible glow, we need to provide </a:t>
            </a:r>
            <a:r>
              <a:rPr lang="en-US" sz="2400" b="1" dirty="0"/>
              <a:t>2.64 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4.1357×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−15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470×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=2.64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3418A49-9FC5-51DE-441A-47C41B0235C8}"/>
              </a:ext>
            </a:extLst>
          </p:cNvPr>
          <p:cNvSpPr/>
          <p:nvPr/>
        </p:nvSpPr>
        <p:spPr>
          <a:xfrm>
            <a:off x="3853637" y="3326298"/>
            <a:ext cx="528991" cy="3090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1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EB82-BB63-5CFB-0582-D53710D16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DE4D6B-9A67-D3B2-10BC-429E4132D0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60" y="1624904"/>
            <a:ext cx="5876190" cy="4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935F9-D35D-83AE-429D-BDA048EE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5D1A-347A-A757-A479-498CF0E4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code.py</a:t>
            </a:r>
            <a:endParaRPr lang="en-US" sz="3200" b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D16EE-CD32-736C-3AF3-5F139AEDB2BA}"/>
              </a:ext>
            </a:extLst>
          </p:cNvPr>
          <p:cNvGrpSpPr/>
          <p:nvPr/>
        </p:nvGrpSpPr>
        <p:grpSpPr>
          <a:xfrm>
            <a:off x="4274717" y="521031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C26BE05-3E14-AED9-42AE-34BA2763C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3BAF45-0A88-338D-1DEB-B9E93BEFC65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1C2C6-E8FF-5A0A-142D-2E23F2BB8288}"/>
              </a:ext>
            </a:extLst>
          </p:cNvPr>
          <p:cNvSpPr/>
          <p:nvPr/>
        </p:nvSpPr>
        <p:spPr>
          <a:xfrm>
            <a:off x="3719473" y="5285406"/>
            <a:ext cx="407366" cy="219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44C17-5E0C-12D3-C420-A737F836C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216A12-41F0-5942-FC4B-0A72E10B0D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60" y="1624904"/>
            <a:ext cx="5876190" cy="4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6B74D-30A4-2059-F4F6-7CAD66CA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F53183-DCC2-7B87-5107-5967EAFE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code.py</a:t>
            </a:r>
            <a:endParaRPr lang="en-US" sz="3200" b="1" dirty="0">
              <a:latin typeface="+mn-lt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67CA407-F49C-4D81-3748-1839C5B117AF}"/>
              </a:ext>
            </a:extLst>
          </p:cNvPr>
          <p:cNvSpPr/>
          <p:nvPr/>
        </p:nvSpPr>
        <p:spPr>
          <a:xfrm>
            <a:off x="6305437" y="4772117"/>
            <a:ext cx="1735389" cy="921957"/>
          </a:xfrm>
          <a:prstGeom prst="wedgeRoundRectCallout">
            <a:avLst>
              <a:gd name="adj1" fmla="val -105749"/>
              <a:gd name="adj2" fmla="val 133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happened to the Blue LED?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9D336A-97E3-ED2E-6D3F-050C78C02FA3}"/>
              </a:ext>
            </a:extLst>
          </p:cNvPr>
          <p:cNvGrpSpPr/>
          <p:nvPr/>
        </p:nvGrpSpPr>
        <p:grpSpPr>
          <a:xfrm>
            <a:off x="4274717" y="521031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3C7E320-5A75-705F-54D6-046286783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58D682-719F-CB37-C04C-7B9280C7F0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15EE1D2-175F-877C-27DA-6E5CC52406FA}"/>
              </a:ext>
            </a:extLst>
          </p:cNvPr>
          <p:cNvSpPr/>
          <p:nvPr/>
        </p:nvSpPr>
        <p:spPr>
          <a:xfrm>
            <a:off x="3719473" y="5285406"/>
            <a:ext cx="407366" cy="219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7AB37-FB0B-4EAC-01D6-437AD987895A}"/>
              </a:ext>
            </a:extLst>
          </p:cNvPr>
          <p:cNvGrpSpPr/>
          <p:nvPr/>
        </p:nvGrpSpPr>
        <p:grpSpPr>
          <a:xfrm>
            <a:off x="6320570" y="1214539"/>
            <a:ext cx="1720256" cy="3068268"/>
            <a:chOff x="6418975" y="868563"/>
            <a:chExt cx="1720256" cy="30682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B30B3B-7E89-E41E-4BD5-DA8BE8A60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8977" y="868563"/>
              <a:ext cx="1720254" cy="22449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F82CDF-8918-E0E5-E6E6-80E2F0883DFB}"/>
                </a:ext>
              </a:extLst>
            </p:cNvPr>
            <p:cNvSpPr txBox="1"/>
            <p:nvPr/>
          </p:nvSpPr>
          <p:spPr>
            <a:xfrm>
              <a:off x="6418975" y="3105834"/>
              <a:ext cx="1720255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Albert Einstein </a:t>
              </a:r>
              <a:r>
                <a:rPr lang="en-US" sz="1600" b="1" dirty="0"/>
                <a:t>1905</a:t>
              </a:r>
            </a:p>
            <a:p>
              <a:pPr algn="ctr"/>
              <a:r>
                <a:rPr lang="en-US" sz="1600" dirty="0"/>
                <a:t>(26 years old)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91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55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43A7-D7AE-417F-B5DD-246E1510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2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B3D84-8B6A-43A9-AC32-601517D7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74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EB9D4-1372-41C7-92A6-0BF360F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77" y="1350987"/>
            <a:ext cx="2836030" cy="282644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3F096-277D-41C9-B6CC-5988F58BAF06}"/>
              </a:ext>
            </a:extLst>
          </p:cNvPr>
          <p:cNvSpPr txBox="1"/>
          <p:nvPr/>
        </p:nvSpPr>
        <p:spPr>
          <a:xfrm>
            <a:off x="465890" y="4190460"/>
            <a:ext cx="23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V = Voltage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Volts 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ED6EA-61FE-469E-8737-7F24E8EC8086}"/>
              </a:ext>
            </a:extLst>
          </p:cNvPr>
          <p:cNvSpPr txBox="1"/>
          <p:nvPr/>
        </p:nvSpPr>
        <p:spPr>
          <a:xfrm>
            <a:off x="3678421" y="4190460"/>
            <a:ext cx="17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 = Current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Amps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/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 = Resistance</a:t>
                </a: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Ohms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CBF19DE-611C-49DC-A3AA-201CCDD2EC25}"/>
              </a:ext>
            </a:extLst>
          </p:cNvPr>
          <p:cNvGrpSpPr/>
          <p:nvPr/>
        </p:nvGrpSpPr>
        <p:grpSpPr>
          <a:xfrm>
            <a:off x="380507" y="5041505"/>
            <a:ext cx="2549729" cy="1314845"/>
            <a:chOff x="397536" y="5041506"/>
            <a:chExt cx="2549729" cy="13148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DBE635-6496-4C06-80D0-0D60EF4D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36" y="5041506"/>
              <a:ext cx="957834" cy="13148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AAECF-3F64-41ED-8B6C-C10BB83006CC}"/>
                </a:ext>
              </a:extLst>
            </p:cNvPr>
            <p:cNvSpPr txBox="1"/>
            <p:nvPr/>
          </p:nvSpPr>
          <p:spPr>
            <a:xfrm>
              <a:off x="1355371" y="5375762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Alessandro </a:t>
              </a:r>
              <a:r>
                <a:rPr lang="en-US" sz="1600" b="1" dirty="0"/>
                <a:t>Volta</a:t>
              </a:r>
            </a:p>
            <a:p>
              <a:pPr algn="ctr"/>
              <a:r>
                <a:rPr lang="en-US" sz="1600" dirty="0"/>
                <a:t>(1745 – 1827)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450A7-7073-4BA8-9850-B201FC1E3473}"/>
              </a:ext>
            </a:extLst>
          </p:cNvPr>
          <p:cNvGrpSpPr/>
          <p:nvPr/>
        </p:nvGrpSpPr>
        <p:grpSpPr>
          <a:xfrm>
            <a:off x="3334606" y="5041505"/>
            <a:ext cx="2474788" cy="1314846"/>
            <a:chOff x="3201808" y="5043659"/>
            <a:chExt cx="2474788" cy="13148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DFEB4-ABEF-4B8A-BE22-66E44F0E8E03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B3C99A-4B54-4487-A8CA-5B174D65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92BB6-44C3-4419-8001-501BB8EFE8EF}"/>
              </a:ext>
            </a:extLst>
          </p:cNvPr>
          <p:cNvGrpSpPr/>
          <p:nvPr/>
        </p:nvGrpSpPr>
        <p:grpSpPr>
          <a:xfrm>
            <a:off x="6258865" y="5041505"/>
            <a:ext cx="2420454" cy="1314846"/>
            <a:chOff x="6318695" y="5041505"/>
            <a:chExt cx="2420454" cy="131484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567078-D4D7-4577-B465-820E21E8A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8695" y="5041505"/>
              <a:ext cx="916971" cy="131484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119B08-87C1-45A3-BF29-E914827C9637}"/>
                </a:ext>
              </a:extLst>
            </p:cNvPr>
            <p:cNvSpPr txBox="1"/>
            <p:nvPr/>
          </p:nvSpPr>
          <p:spPr>
            <a:xfrm>
              <a:off x="7245439" y="5406541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Georg </a:t>
              </a:r>
              <a:r>
                <a:rPr lang="en-US" sz="1600" b="1" dirty="0"/>
                <a:t>Ohm</a:t>
              </a:r>
            </a:p>
            <a:p>
              <a:pPr algn="ctr"/>
              <a:r>
                <a:rPr lang="en-US" sz="1600" dirty="0"/>
                <a:t>(1789 – 1854)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B841DD-4380-68F2-D5C1-2587E0872189}"/>
              </a:ext>
            </a:extLst>
          </p:cNvPr>
          <p:cNvSpPr txBox="1"/>
          <p:nvPr/>
        </p:nvSpPr>
        <p:spPr>
          <a:xfrm>
            <a:off x="162369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Potential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265A5-7A52-708A-B0CD-574C7D55172B}"/>
              </a:ext>
            </a:extLst>
          </p:cNvPr>
          <p:cNvSpPr txBox="1"/>
          <p:nvPr/>
        </p:nvSpPr>
        <p:spPr>
          <a:xfrm>
            <a:off x="2677316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Amount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of Flow</a:t>
            </a:r>
          </a:p>
        </p:txBody>
      </p:sp>
    </p:spTree>
    <p:extLst>
      <p:ext uri="{BB962C8B-B14F-4D97-AF65-F5344CB8AC3E}">
        <p14:creationId xmlns:p14="http://schemas.microsoft.com/office/powerpoint/2010/main" val="4264761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56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1CDA1-D649-481D-9BD2-0EF499E9BD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12" y="1342339"/>
            <a:ext cx="2330413" cy="32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B044F-E019-4940-9950-055A8536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1620996"/>
            <a:ext cx="4287552" cy="361600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447FB13-8BE8-4A2F-8F70-4020E5D2ADEF}"/>
              </a:ext>
            </a:extLst>
          </p:cNvPr>
          <p:cNvGrpSpPr/>
          <p:nvPr/>
        </p:nvGrpSpPr>
        <p:grpSpPr>
          <a:xfrm>
            <a:off x="3611880" y="5463774"/>
            <a:ext cx="2573435" cy="981541"/>
            <a:chOff x="2530406" y="5557372"/>
            <a:chExt cx="2573435" cy="981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9A9B07-6DB3-429B-B6A7-430C7FA7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0406" y="5557372"/>
              <a:ext cx="981541" cy="98154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85311-422D-45DF-A137-C7E1ADABD39F}"/>
                </a:ext>
              </a:extLst>
            </p:cNvPr>
            <p:cNvSpPr txBox="1"/>
            <p:nvPr/>
          </p:nvSpPr>
          <p:spPr>
            <a:xfrm>
              <a:off x="3511947" y="5755755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James </a:t>
              </a:r>
              <a:r>
                <a:rPr lang="en-US" sz="1600" b="1" dirty="0"/>
                <a:t>Watt</a:t>
              </a:r>
            </a:p>
            <a:p>
              <a:pPr algn="ctr"/>
              <a:r>
                <a:rPr lang="en-US" sz="1600" dirty="0"/>
                <a:t>(1736 – 1819)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9C972-53CC-4A2E-832D-EAF2C578F188}"/>
              </a:ext>
            </a:extLst>
          </p:cNvPr>
          <p:cNvSpPr/>
          <p:nvPr/>
        </p:nvSpPr>
        <p:spPr>
          <a:xfrm>
            <a:off x="4572000" y="4103827"/>
            <a:ext cx="541325" cy="380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E7C53-9550-43DB-968E-E7E37E728AD4}"/>
              </a:ext>
            </a:extLst>
          </p:cNvPr>
          <p:cNvSpPr/>
          <p:nvPr/>
        </p:nvSpPr>
        <p:spPr>
          <a:xfrm>
            <a:off x="3511947" y="4915814"/>
            <a:ext cx="1220987" cy="380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5BEBD1C-1E96-4BD8-95B0-5EAF97058ABE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4122442" y="4294022"/>
            <a:ext cx="449559" cy="62179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3D857-B8AF-43E6-999E-A2B19C8B393A}"/>
              </a:ext>
            </a:extLst>
          </p:cNvPr>
          <p:cNvSpPr/>
          <p:nvPr/>
        </p:nvSpPr>
        <p:spPr>
          <a:xfrm>
            <a:off x="5830214" y="2801721"/>
            <a:ext cx="1447191" cy="555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BA384A-397C-4920-9C70-11F555F660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3" y="4807637"/>
            <a:ext cx="2697710" cy="1709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/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66DED5-569A-B635-6C52-12773160233A}"/>
              </a:ext>
            </a:extLst>
          </p:cNvPr>
          <p:cNvSpPr txBox="1"/>
          <p:nvPr/>
        </p:nvSpPr>
        <p:spPr>
          <a:xfrm>
            <a:off x="7535918" y="2506717"/>
            <a:ext cx="128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Ohm's Law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7559-B470-876D-BF59-7954F582E076}"/>
              </a:ext>
            </a:extLst>
          </p:cNvPr>
          <p:cNvSpPr txBox="1"/>
          <p:nvPr/>
        </p:nvSpPr>
        <p:spPr>
          <a:xfrm>
            <a:off x="440828" y="1399673"/>
            <a:ext cx="80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Current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0E27-C486-2E6F-88D3-D01440AF0AEF}"/>
              </a:ext>
            </a:extLst>
          </p:cNvPr>
          <p:cNvSpPr txBox="1"/>
          <p:nvPr/>
        </p:nvSpPr>
        <p:spPr>
          <a:xfrm>
            <a:off x="440828" y="2805384"/>
            <a:ext cx="59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Volts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FC806-B7F4-8559-4CFD-93494CD72DF5}"/>
              </a:ext>
            </a:extLst>
          </p:cNvPr>
          <p:cNvSpPr txBox="1"/>
          <p:nvPr/>
        </p:nvSpPr>
        <p:spPr>
          <a:xfrm>
            <a:off x="2451834" y="2805384"/>
            <a:ext cx="101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0A980-ED69-7694-4F66-CCEE043AE4F2}"/>
              </a:ext>
            </a:extLst>
          </p:cNvPr>
          <p:cNvSpPr txBox="1"/>
          <p:nvPr/>
        </p:nvSpPr>
        <p:spPr>
          <a:xfrm>
            <a:off x="1160648" y="5034595"/>
            <a:ext cx="107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 Circuit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Schematic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FAB28-5545-12BC-2768-590CB73803F7}"/>
              </a:ext>
            </a:extLst>
          </p:cNvPr>
          <p:cNvSpPr txBox="1"/>
          <p:nvPr/>
        </p:nvSpPr>
        <p:spPr>
          <a:xfrm>
            <a:off x="6185315" y="5617687"/>
            <a:ext cx="101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Joules (Energy) per second</a:t>
            </a:r>
          </a:p>
        </p:txBody>
      </p:sp>
    </p:spTree>
    <p:extLst>
      <p:ext uri="{BB962C8B-B14F-4D97-AF65-F5344CB8AC3E}">
        <p14:creationId xmlns:p14="http://schemas.microsoft.com/office/powerpoint/2010/main" val="763265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Walking in Ohm's Footsteps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Ohm's Law is a mathematical relationship between voltage, current, and resistance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𝑖𝑅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Ohm </a:t>
                </a:r>
                <a:r>
                  <a:rPr lang="en-US" sz="2400" b="1" dirty="0"/>
                  <a:t>did not </a:t>
                </a:r>
                <a:r>
                  <a:rPr lang="en-US" sz="2400" dirty="0"/>
                  <a:t>imply that if you divide the voltage output of a circuit by an infinitely small resistance, then </a:t>
                </a:r>
                <a:r>
                  <a:rPr lang="en-US" sz="2400" b="1" dirty="0"/>
                  <a:t>that</a:t>
                </a:r>
                <a:r>
                  <a:rPr lang="en-US" sz="2400" dirty="0"/>
                  <a:t> circuit </a:t>
                </a:r>
                <a:r>
                  <a:rPr lang="en-US" sz="2400" u="sng" dirty="0"/>
                  <a:t>will be able to produce</a:t>
                </a:r>
                <a:r>
                  <a:rPr lang="en-US" sz="2400" dirty="0"/>
                  <a:t> an </a:t>
                </a:r>
                <a:r>
                  <a:rPr lang="en-US" sz="2400" i="1" dirty="0"/>
                  <a:t>infinite</a:t>
                </a:r>
                <a:r>
                  <a:rPr lang="en-US" sz="2400" dirty="0"/>
                  <a:t> amount of current</a:t>
                </a:r>
              </a:p>
              <a:p>
                <a:r>
                  <a:rPr lang="en-US" sz="2400" dirty="0"/>
                  <a:t>Most circuits are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current limited </a:t>
                </a:r>
                <a:r>
                  <a:rPr lang="en-US" sz="2400" dirty="0"/>
                  <a:t>– even batteries can only provide a certain maximum number of </a:t>
                </a:r>
                <a:r>
                  <a:rPr lang="en-US" sz="2400" b="1" dirty="0"/>
                  <a:t>amp-hours</a:t>
                </a:r>
              </a:p>
              <a:p>
                <a:r>
                  <a:rPr lang="en-US" sz="2400" dirty="0"/>
                  <a:t>Resistance can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vary</a:t>
                </a:r>
                <a:r>
                  <a:rPr lang="en-US" sz="2400" dirty="0"/>
                  <a:t> by the </a:t>
                </a:r>
                <a:r>
                  <a:rPr lang="en-US" sz="2400" i="1" dirty="0"/>
                  <a:t>temperature</a:t>
                </a:r>
                <a:r>
                  <a:rPr lang="en-US" sz="2400" dirty="0"/>
                  <a:t> of the resistor </a:t>
                </a:r>
              </a:p>
              <a:p>
                <a:r>
                  <a:rPr lang="en-US" sz="2400" dirty="0"/>
                  <a:t>Resistance can be considered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ratio</a:t>
                </a:r>
                <a:r>
                  <a:rPr lang="en-US" sz="2400" dirty="0"/>
                  <a:t> of voltage to current – think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sz="2400" dirty="0"/>
                  <a:t> as the </a:t>
                </a:r>
                <a:r>
                  <a:rPr lang="en-US" sz="2400" b="1" dirty="0"/>
                  <a:t>slope</a:t>
                </a:r>
                <a:r>
                  <a:rPr lang="en-US" sz="2400" dirty="0"/>
                  <a:t> of a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 r="-850" b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00EE7-9963-F61A-CB8B-B0876ABD43AC}"/>
                  </a:ext>
                </a:extLst>
              </p:cNvPr>
              <p:cNvSpPr txBox="1"/>
              <p:nvPr/>
            </p:nvSpPr>
            <p:spPr>
              <a:xfrm>
                <a:off x="6715593" y="2503332"/>
                <a:ext cx="1663908" cy="54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Electrical engineers use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00EE7-9963-F61A-CB8B-B0876ABD4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593" y="2503332"/>
                <a:ext cx="1663908" cy="544188"/>
              </a:xfrm>
              <a:prstGeom prst="rect">
                <a:avLst/>
              </a:prstGeom>
              <a:blipFill>
                <a:blip r:embed="rId3"/>
                <a:stretch>
                  <a:fillRect t="-2247" r="-1465" b="-1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31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6CD770-FDB7-C20D-25E9-3ABC5A37A8AF}"/>
              </a:ext>
            </a:extLst>
          </p:cNvPr>
          <p:cNvGrpSpPr/>
          <p:nvPr/>
        </p:nvGrpSpPr>
        <p:grpSpPr>
          <a:xfrm>
            <a:off x="271052" y="714716"/>
            <a:ext cx="1200473" cy="1979497"/>
            <a:chOff x="271052" y="714716"/>
            <a:chExt cx="1200473" cy="19794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EF4B8-7B4F-BADA-C84E-A2218919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766A7-DAA9-673B-9702-2C3EAE9DF8D3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AB3D3B5-B482-D8C9-4E61-4FC850F6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78" y="1368569"/>
            <a:ext cx="6004843" cy="498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F9B28-BE87-5476-9E03-67A480C3F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86" y="4600773"/>
            <a:ext cx="2091765" cy="177731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448BF-5D63-C32D-2EFA-5E2E2F15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360" y="4579035"/>
            <a:ext cx="1420579" cy="177731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FBC66C-EC34-3C10-B69B-3C6A569BE2C3}"/>
              </a:ext>
            </a:extLst>
          </p:cNvPr>
          <p:cNvSpPr/>
          <p:nvPr/>
        </p:nvSpPr>
        <p:spPr>
          <a:xfrm>
            <a:off x="3312826" y="4519534"/>
            <a:ext cx="2522605" cy="197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4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Walking in Ohm's Footsteps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want to sample (measure)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current</a:t>
                </a:r>
                <a:r>
                  <a:rPr lang="en-US" sz="2400" dirty="0"/>
                  <a:t> flowing through an </a:t>
                </a:r>
                <a:r>
                  <a:rPr lang="en-US" sz="2400" i="1" dirty="0"/>
                  <a:t>unknown</a:t>
                </a:r>
                <a:r>
                  <a:rPr lang="en-US" sz="2400" dirty="0"/>
                  <a:t> resistor as we slowly increase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voltage</a:t>
                </a:r>
              </a:p>
              <a:p>
                <a:r>
                  <a:rPr lang="en-US" sz="2400" dirty="0"/>
                  <a:t>Using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linear regression </a:t>
                </a:r>
                <a:r>
                  <a:rPr lang="en-US" sz="2400" dirty="0"/>
                  <a:t>(method of least squares), we can calculate the line of best fit which passes through the observed data values (volts vs. current)</a:t>
                </a:r>
              </a:p>
              <a:p>
                <a:r>
                  <a:rPr lang="en-US" sz="2400" dirty="0"/>
                  <a:t>The slope of that line is the ratio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sz="2400" dirty="0"/>
                  <a:t> which will tell us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resistance</a:t>
                </a:r>
                <a:r>
                  <a:rPr lang="en-US" sz="2400" dirty="0"/>
                  <a:t> in Ohms of the unknown resistor under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59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67D9A-03F0-7795-738D-92BE76B5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22" y="1525797"/>
            <a:ext cx="6164156" cy="2866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54B0D-039E-81C5-9507-61B4CE74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88" y="4882283"/>
            <a:ext cx="1885950" cy="1352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E7420-6C98-64BD-CDDC-5A476E8C4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62" y="4877521"/>
            <a:ext cx="1885950" cy="1362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18B3B-B952-8321-31ED-0CE97914A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337" y="4853708"/>
            <a:ext cx="1895475" cy="1409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24B938-462E-BAB3-8774-60D00DDC595C}"/>
              </a:ext>
            </a:extLst>
          </p:cNvPr>
          <p:cNvSpPr txBox="1"/>
          <p:nvPr/>
        </p:nvSpPr>
        <p:spPr>
          <a:xfrm>
            <a:off x="1340643" y="4609475"/>
            <a:ext cx="832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"Holes"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0A3E19-F365-A890-86EC-FED9D6CAC8DE}"/>
              </a:ext>
            </a:extLst>
          </p:cNvPr>
          <p:cNvSpPr txBox="1"/>
          <p:nvPr/>
        </p:nvSpPr>
        <p:spPr>
          <a:xfrm>
            <a:off x="2201173" y="4609475"/>
            <a:ext cx="96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Electrons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2DEC3-7552-15D1-1DB5-09CC88568A24}"/>
              </a:ext>
            </a:extLst>
          </p:cNvPr>
          <p:cNvSpPr txBox="1"/>
          <p:nvPr/>
        </p:nvSpPr>
        <p:spPr>
          <a:xfrm>
            <a:off x="3822493" y="4603242"/>
            <a:ext cx="1499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Initial Contact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BAC880-9964-49B4-76A6-C1D6207F5DE0}"/>
              </a:ext>
            </a:extLst>
          </p:cNvPr>
          <p:cNvSpPr txBox="1"/>
          <p:nvPr/>
        </p:nvSpPr>
        <p:spPr>
          <a:xfrm>
            <a:off x="6118562" y="4603242"/>
            <a:ext cx="1608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Equilibrium (0V)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16366D-233F-2864-2FFD-23170F5931D2}"/>
              </a:ext>
            </a:extLst>
          </p:cNvPr>
          <p:cNvSpPr/>
          <p:nvPr/>
        </p:nvSpPr>
        <p:spPr>
          <a:xfrm>
            <a:off x="4144780" y="2863121"/>
            <a:ext cx="1011836" cy="966866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DCC013-9CCF-4C9A-7094-304090D1B804}"/>
              </a:ext>
            </a:extLst>
          </p:cNvPr>
          <p:cNvCxnSpPr/>
          <p:nvPr/>
        </p:nvCxnSpPr>
        <p:spPr>
          <a:xfrm flipH="1">
            <a:off x="1505586" y="3889948"/>
            <a:ext cx="2594898" cy="7132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1A1CEA-460F-B231-1436-A545C5FD4531}"/>
              </a:ext>
            </a:extLst>
          </p:cNvPr>
          <p:cNvCxnSpPr>
            <a:cxnSpLocks/>
          </p:cNvCxnSpPr>
          <p:nvPr/>
        </p:nvCxnSpPr>
        <p:spPr>
          <a:xfrm>
            <a:off x="5177502" y="3897719"/>
            <a:ext cx="2594898" cy="7132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B58BE03D-9721-0C14-5EFD-68AF689BF778}"/>
              </a:ext>
            </a:extLst>
          </p:cNvPr>
          <p:cNvSpPr/>
          <p:nvPr/>
        </p:nvSpPr>
        <p:spPr>
          <a:xfrm flipH="1">
            <a:off x="6633146" y="5792172"/>
            <a:ext cx="794479" cy="365125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&quot;Not Allowed&quot; Symbol 30">
            <a:extLst>
              <a:ext uri="{FF2B5EF4-FFF2-40B4-BE49-F238E27FC236}">
                <a16:creationId xmlns:a16="http://schemas.microsoft.com/office/drawing/2014/main" id="{E43E273F-9C6C-C72D-B020-A494B72C9BA7}"/>
              </a:ext>
            </a:extLst>
          </p:cNvPr>
          <p:cNvSpPr/>
          <p:nvPr/>
        </p:nvSpPr>
        <p:spPr>
          <a:xfrm>
            <a:off x="6870365" y="6234833"/>
            <a:ext cx="320040" cy="32004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714F5-D225-A6B3-A7F5-0517A3CE6A25}"/>
              </a:ext>
            </a:extLst>
          </p:cNvPr>
          <p:cNvSpPr txBox="1"/>
          <p:nvPr/>
        </p:nvSpPr>
        <p:spPr>
          <a:xfrm>
            <a:off x="7772400" y="4954056"/>
            <a:ext cx="899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 current can flow</a:t>
            </a:r>
          </a:p>
        </p:txBody>
      </p:sp>
    </p:spTree>
    <p:extLst>
      <p:ext uri="{BB962C8B-B14F-4D97-AF65-F5344CB8AC3E}">
        <p14:creationId xmlns:p14="http://schemas.microsoft.com/office/powerpoint/2010/main" val="9322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2" grpId="0"/>
      <p:bldP spid="23" grpId="0"/>
      <p:bldP spid="26" grpId="0" animBg="1"/>
      <p:bldP spid="30" grpId="0" animBg="1"/>
      <p:bldP spid="31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2D89A-E35C-E8D0-AD75-4528844AA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FEC9-506E-4B7B-269A-89B6E192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D9A2-7E0A-8818-3ED9-998FEDA6D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FCF6A-E0E9-FCFE-E75A-1B96FCBC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F93EB-CE68-5DAF-142F-E8AF0A73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5751F9-5D3A-CFAF-5E7C-E44F22F6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16" y="1522275"/>
            <a:ext cx="4068476" cy="4970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204A-B3E8-9C93-3767-3405CBCC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1B2B-C7C9-1BEF-3267-109D27F3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58AF5-DB86-A7B3-5D79-07ADCF9A8454}"/>
              </a:ext>
            </a:extLst>
          </p:cNvPr>
          <p:cNvSpPr txBox="1"/>
          <p:nvPr/>
        </p:nvSpPr>
        <p:spPr>
          <a:xfrm>
            <a:off x="1025945" y="1656098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5D02F-DCAF-7BB1-0A16-0A129824D344}"/>
              </a:ext>
            </a:extLst>
          </p:cNvPr>
          <p:cNvSpPr txBox="1"/>
          <p:nvPr/>
        </p:nvSpPr>
        <p:spPr>
          <a:xfrm>
            <a:off x="328235" y="3724870"/>
            <a:ext cx="2370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</a:t>
            </a:r>
            <a:r>
              <a:rPr lang="en-US" b="1" dirty="0"/>
              <a:t>Common Collector amplifier </a:t>
            </a:r>
            <a:r>
              <a:rPr lang="en-US" dirty="0"/>
              <a:t>(Buffer) will provide enough current so that even </a:t>
            </a:r>
            <a:r>
              <a:rPr lang="en-US" u="sng" dirty="0"/>
              <a:t>after</a:t>
            </a:r>
            <a:r>
              <a:rPr lang="en-US" dirty="0"/>
              <a:t> passing through the unknown resistor, the </a:t>
            </a:r>
            <a:r>
              <a:rPr lang="en-US" b="1" dirty="0"/>
              <a:t>INA219</a:t>
            </a:r>
            <a:r>
              <a:rPr lang="en-US" dirty="0"/>
              <a:t> will get a </a:t>
            </a:r>
            <a:r>
              <a:rPr lang="en-US" i="1" dirty="0"/>
              <a:t>reasonably</a:t>
            </a:r>
            <a:r>
              <a:rPr lang="en-US" dirty="0"/>
              <a:t> accurate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36001-AC9D-A93E-057F-7AB2E12325DF}"/>
              </a:ext>
            </a:extLst>
          </p:cNvPr>
          <p:cNvSpPr txBox="1"/>
          <p:nvPr/>
        </p:nvSpPr>
        <p:spPr>
          <a:xfrm>
            <a:off x="6378130" y="3612331"/>
            <a:ext cx="246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Emitter</a:t>
            </a:r>
            <a:r>
              <a:rPr lang="en-US" dirty="0"/>
              <a:t> pin output will be 0.66V lower than the DAC output pin but it can source a much higher current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ED897-B951-420D-28F3-DABFF94E3F29}"/>
              </a:ext>
            </a:extLst>
          </p:cNvPr>
          <p:cNvCxnSpPr>
            <a:cxnSpLocks/>
          </p:cNvCxnSpPr>
          <p:nvPr/>
        </p:nvCxnSpPr>
        <p:spPr>
          <a:xfrm flipH="1">
            <a:off x="5274803" y="3828795"/>
            <a:ext cx="1200127" cy="130365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00AB99-19EC-DC66-BA9E-3D2BD2D1455A}"/>
              </a:ext>
            </a:extLst>
          </p:cNvPr>
          <p:cNvCxnSpPr>
            <a:cxnSpLocks/>
          </p:cNvCxnSpPr>
          <p:nvPr/>
        </p:nvCxnSpPr>
        <p:spPr>
          <a:xfrm flipH="1" flipV="1">
            <a:off x="5274803" y="3778716"/>
            <a:ext cx="1211019" cy="57227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A90BD1F1-9755-E422-B1A8-0CBB5C9055A6}"/>
              </a:ext>
            </a:extLst>
          </p:cNvPr>
          <p:cNvSpPr/>
          <p:nvPr/>
        </p:nvSpPr>
        <p:spPr>
          <a:xfrm>
            <a:off x="5871807" y="5614869"/>
            <a:ext cx="2370655" cy="395582"/>
          </a:xfrm>
          <a:prstGeom prst="wedgeRoundRectCallout">
            <a:avLst>
              <a:gd name="adj1" fmla="val -99251"/>
              <a:gd name="adj2" fmla="val -59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 Resistor 1</a:t>
            </a:r>
          </a:p>
        </p:txBody>
      </p:sp>
    </p:spTree>
    <p:extLst>
      <p:ext uri="{BB962C8B-B14F-4D97-AF65-F5344CB8AC3E}">
        <p14:creationId xmlns:p14="http://schemas.microsoft.com/office/powerpoint/2010/main" val="304881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1" grpId="0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D275C-58A0-4546-17F7-3CC74D3D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EA50-E689-9A67-F1B0-F17AD64B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CF6D6-9BE6-D024-D532-808B5AC3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ADFC-3770-5DA3-7C3E-D93D866F98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286" y="1637564"/>
            <a:ext cx="3597427" cy="490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58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DD63-D366-4FE5-2C7C-3F9967268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6706A-F580-AE78-5847-E79DB1A2F8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570" y="1499334"/>
            <a:ext cx="4124861" cy="5039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5EDCD-51AB-0A43-E089-0E29FC8E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5291B-8621-66ED-415A-937B9E7B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6FE9C06-5C8B-941E-8C8A-C83F66C9119F}"/>
              </a:ext>
            </a:extLst>
          </p:cNvPr>
          <p:cNvSpPr/>
          <p:nvPr/>
        </p:nvSpPr>
        <p:spPr>
          <a:xfrm>
            <a:off x="793488" y="5471287"/>
            <a:ext cx="2078181" cy="725474"/>
          </a:xfrm>
          <a:prstGeom prst="wedgeRoundRectCallout">
            <a:avLst>
              <a:gd name="adj1" fmla="val 111894"/>
              <a:gd name="adj2" fmla="val -1000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red jumper goes to 1</a:t>
            </a:r>
            <a:r>
              <a:rPr lang="en-US" baseline="30000" dirty="0"/>
              <a:t>st</a:t>
            </a:r>
            <a:r>
              <a:rPr lang="en-US" dirty="0"/>
              <a:t> resistor</a:t>
            </a:r>
          </a:p>
        </p:txBody>
      </p:sp>
    </p:spTree>
    <p:extLst>
      <p:ext uri="{BB962C8B-B14F-4D97-AF65-F5344CB8AC3E}">
        <p14:creationId xmlns:p14="http://schemas.microsoft.com/office/powerpoint/2010/main" val="2426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675DD-7223-6E42-24D5-0CE3BC7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76D9-B6C7-30F9-609B-DE5DB820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579C-C699-761D-F015-D4826291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9DB9F-A837-B2C1-AD21-AEEC3D74C7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049" y="1623877"/>
            <a:ext cx="6201902" cy="479928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561EB40-6ADD-2C0C-DC8F-AF694F90B581}"/>
              </a:ext>
            </a:extLst>
          </p:cNvPr>
          <p:cNvSpPr/>
          <p:nvPr/>
        </p:nvSpPr>
        <p:spPr>
          <a:xfrm>
            <a:off x="272053" y="3166395"/>
            <a:ext cx="2078181" cy="1178894"/>
          </a:xfrm>
          <a:prstGeom prst="wedgeRoundRectCallout">
            <a:avLst>
              <a:gd name="adj1" fmla="val 115167"/>
              <a:gd name="adj2" fmla="val -8141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yellow wire routes to the input pin (Vin+) of the Current Sensor</a:t>
            </a:r>
          </a:p>
        </p:txBody>
      </p:sp>
    </p:spTree>
    <p:extLst>
      <p:ext uri="{BB962C8B-B14F-4D97-AF65-F5344CB8AC3E}">
        <p14:creationId xmlns:p14="http://schemas.microsoft.com/office/powerpoint/2010/main" val="381421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22532-2013-1FEB-5117-A15971624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7D74-235D-624D-ECAE-690AB6C7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Big Picture of </a:t>
            </a:r>
            <a:r>
              <a:rPr lang="en-US" sz="3200" b="1" dirty="0">
                <a:latin typeface="+mn-lt"/>
              </a:rPr>
              <a:t>ohms_law</a:t>
            </a:r>
            <a:r>
              <a:rPr lang="en-US" sz="3200" dirty="0">
                <a:latin typeface="+mn-lt"/>
              </a:rPr>
              <a:t> Lab</a:t>
            </a:r>
            <a:endParaRPr lang="en-US" sz="32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3225D-C1D3-F319-27B4-6C4B5D60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7422A-7F46-AC2A-9DE6-2F884B1965ED}"/>
              </a:ext>
            </a:extLst>
          </p:cNvPr>
          <p:cNvSpPr txBox="1"/>
          <p:nvPr/>
        </p:nvSpPr>
        <p:spPr>
          <a:xfrm>
            <a:off x="984852" y="1935059"/>
            <a:ext cx="30274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Waits for a serial (USB) port connection from the PC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CE5CA-A811-A50F-2078-9C4150457E27}"/>
              </a:ext>
            </a:extLst>
          </p:cNvPr>
          <p:cNvSpPr txBox="1"/>
          <p:nvPr/>
        </p:nvSpPr>
        <p:spPr>
          <a:xfrm>
            <a:off x="4808976" y="1935058"/>
            <a:ext cx="33501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Connects to the MCU over the serial (USB) port, asks user to enter what resistor # is in 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6D855-B4BE-800F-3619-EA7853EBA684}"/>
              </a:ext>
            </a:extLst>
          </p:cNvPr>
          <p:cNvSpPr txBox="1"/>
          <p:nvPr/>
        </p:nvSpPr>
        <p:spPr>
          <a:xfrm>
            <a:off x="984852" y="2975486"/>
            <a:ext cx="30274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Waits for the command "</a:t>
            </a:r>
            <a:r>
              <a:rPr lang="en-US" b="1" dirty="0"/>
              <a:t>r</a:t>
            </a:r>
            <a:r>
              <a:rPr lang="en-US" dirty="0"/>
              <a:t>" to  be sent by the PC over the USB (</a:t>
            </a:r>
            <a:r>
              <a:rPr lang="en-US" b="1" dirty="0"/>
              <a:t>CDC Data</a:t>
            </a:r>
            <a:r>
              <a:rPr lang="en-US" dirty="0"/>
              <a:t>) 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AD889-EB34-8CD4-59F6-A6C2C28263BA}"/>
              </a:ext>
            </a:extLst>
          </p:cNvPr>
          <p:cNvSpPr txBox="1"/>
          <p:nvPr/>
        </p:nvSpPr>
        <p:spPr>
          <a:xfrm>
            <a:off x="4808976" y="3031253"/>
            <a:ext cx="33501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Sends the string "r" to the MCU over the </a:t>
            </a:r>
            <a:r>
              <a:rPr lang="en-US" b="1" dirty="0"/>
              <a:t>CDC Data</a:t>
            </a:r>
            <a:r>
              <a:rPr lang="en-US" dirty="0"/>
              <a:t> 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DA4AC-2E95-4194-0C81-7C3BE6250B69}"/>
              </a:ext>
            </a:extLst>
          </p:cNvPr>
          <p:cNvSpPr txBox="1"/>
          <p:nvPr/>
        </p:nvSpPr>
        <p:spPr>
          <a:xfrm>
            <a:off x="984852" y="4155093"/>
            <a:ext cx="30274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Via I</a:t>
            </a:r>
            <a:r>
              <a:rPr lang="en-US" baseline="30000" dirty="0"/>
              <a:t>2</a:t>
            </a:r>
            <a:r>
              <a:rPr lang="en-US" dirty="0"/>
              <a:t>C, the MCU has the DAC raise volts </a:t>
            </a:r>
            <a:r>
              <a:rPr lang="en-US" b="1" dirty="0"/>
              <a:t>(0.67V → 2.42V)</a:t>
            </a:r>
            <a:r>
              <a:rPr lang="en-US" dirty="0"/>
              <a:t> over 100 steps, measuring the average current at each step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F9CC2-2ABB-0B5C-5C27-12B921644568}"/>
              </a:ext>
            </a:extLst>
          </p:cNvPr>
          <p:cNvSpPr txBox="1"/>
          <p:nvPr/>
        </p:nvSpPr>
        <p:spPr>
          <a:xfrm>
            <a:off x="4808976" y="3840282"/>
            <a:ext cx="33501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Waits to receive the sample data from the MCU and then saves the values to </a:t>
            </a:r>
            <a:r>
              <a:rPr lang="en-US" b="1" dirty="0"/>
              <a:t>resistor#.csv </a:t>
            </a:r>
            <a:r>
              <a:rPr lang="en-US" dirty="0"/>
              <a:t>data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26D62-7879-BCD6-98A0-EE709A8E19D7}"/>
              </a:ext>
            </a:extLst>
          </p:cNvPr>
          <p:cNvSpPr txBox="1"/>
          <p:nvPr/>
        </p:nvSpPr>
        <p:spPr>
          <a:xfrm>
            <a:off x="984852" y="5610337"/>
            <a:ext cx="30274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Sends the volts and amps to the PC over the USB 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94698-5226-96BF-6CE6-35F63A77BB6F}"/>
              </a:ext>
            </a:extLst>
          </p:cNvPr>
          <p:cNvSpPr txBox="1"/>
          <p:nvPr/>
        </p:nvSpPr>
        <p:spPr>
          <a:xfrm>
            <a:off x="4782863" y="5556790"/>
            <a:ext cx="33501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Reads all </a:t>
            </a:r>
            <a:r>
              <a:rPr lang="en-US" b="1" dirty="0"/>
              <a:t>resistor#.csv </a:t>
            </a:r>
            <a:r>
              <a:rPr lang="en-US" dirty="0"/>
              <a:t>files and plots the </a:t>
            </a:r>
            <a:r>
              <a:rPr lang="en-US" b="1" dirty="0">
                <a:solidFill>
                  <a:srgbClr val="FF0000"/>
                </a:solidFill>
              </a:rPr>
              <a:t>V/I </a:t>
            </a:r>
            <a:r>
              <a:rPr lang="en-US" dirty="0"/>
              <a:t>line for each resistor, estimating the slope for each 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18754-3CD9-DABB-5691-9092E3B2CC6E}"/>
              </a:ext>
            </a:extLst>
          </p:cNvPr>
          <p:cNvSpPr txBox="1"/>
          <p:nvPr/>
        </p:nvSpPr>
        <p:spPr>
          <a:xfrm>
            <a:off x="984851" y="1414565"/>
            <a:ext cx="297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code.py </a:t>
            </a:r>
            <a:r>
              <a:rPr lang="en-US" dirty="0"/>
              <a:t>running on </a:t>
            </a:r>
            <a:r>
              <a:rPr lang="en-US" b="1" dirty="0"/>
              <a:t>Pi Pico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1486BD-BE41-C9F0-14F5-2AB0853962AA}"/>
              </a:ext>
            </a:extLst>
          </p:cNvPr>
          <p:cNvSpPr txBox="1"/>
          <p:nvPr/>
        </p:nvSpPr>
        <p:spPr>
          <a:xfrm>
            <a:off x="4604763" y="1414565"/>
            <a:ext cx="370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read_samples.py </a:t>
            </a:r>
            <a:r>
              <a:rPr lang="en-US" dirty="0"/>
              <a:t>running on </a:t>
            </a:r>
            <a:r>
              <a:rPr lang="en-US" b="1" dirty="0"/>
              <a:t>PC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64D2093-22BF-1551-58B6-048F07F50B4D}"/>
              </a:ext>
            </a:extLst>
          </p:cNvPr>
          <p:cNvCxnSpPr>
            <a:cxnSpLocks/>
            <a:stCxn id="11" idx="1"/>
            <a:endCxn id="6" idx="1"/>
          </p:cNvCxnSpPr>
          <p:nvPr/>
        </p:nvCxnSpPr>
        <p:spPr>
          <a:xfrm rot="10800000">
            <a:off x="984852" y="3437151"/>
            <a:ext cx="12700" cy="2496352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553DB7B-5644-E047-E2F4-3866093A42BE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4012324" y="2258225"/>
            <a:ext cx="796652" cy="138498"/>
          </a:xfrm>
          <a:prstGeom prst="bentConnector3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A30955-050F-2755-5E3E-F79FA044A79E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2498588" y="2581390"/>
            <a:ext cx="0" cy="3940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FDC8677-6EB7-8DFA-5CE8-EE186AD3427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6484062" y="2858388"/>
            <a:ext cx="0" cy="1728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857C93FC-C65E-C45C-F29C-E7DAC6726CB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0800000" flipV="1">
            <a:off x="4012324" y="3354419"/>
            <a:ext cx="796652" cy="8273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0E66295-D7B3-A50B-E727-EA9F5E6DC51F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2498588" y="3898816"/>
            <a:ext cx="0" cy="256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8720CF-A636-93EA-B2A8-3BAB2502321D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6484062" y="3677584"/>
            <a:ext cx="0" cy="162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75B5F7-6D15-6C6D-477E-F97EB41232DC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2498588" y="5355422"/>
            <a:ext cx="0" cy="254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EF469C1-EF1A-CECF-4279-10AD37385396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 flipV="1">
            <a:off x="4012324" y="4301947"/>
            <a:ext cx="796652" cy="163155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E7C5EC6-E5DD-0A5B-C910-FE5F8DA9DC46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6457949" y="4763612"/>
            <a:ext cx="26113" cy="7931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956C4A1-F7EE-B19E-06F6-EF53DF62B3C4}"/>
              </a:ext>
            </a:extLst>
          </p:cNvPr>
          <p:cNvSpPr txBox="1"/>
          <p:nvPr/>
        </p:nvSpPr>
        <p:spPr>
          <a:xfrm>
            <a:off x="4617819" y="4964199"/>
            <a:ext cx="37063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plot_samples.py </a:t>
            </a:r>
            <a:r>
              <a:rPr lang="en-US" dirty="0"/>
              <a:t>running on </a:t>
            </a:r>
            <a:r>
              <a:rPr lang="en-US" b="1" dirty="0"/>
              <a:t>PC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0E3414-2FC2-12A1-312A-96BE5098BAD7}"/>
              </a:ext>
            </a:extLst>
          </p:cNvPr>
          <p:cNvSpPr/>
          <p:nvPr/>
        </p:nvSpPr>
        <p:spPr>
          <a:xfrm>
            <a:off x="1100137" y="1477930"/>
            <a:ext cx="821531" cy="26193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1CD1E-1BD9-2DB0-AD02-8E1DD753279C}"/>
              </a:ext>
            </a:extLst>
          </p:cNvPr>
          <p:cNvSpPr/>
          <p:nvPr/>
        </p:nvSpPr>
        <p:spPr>
          <a:xfrm>
            <a:off x="4952511" y="1472964"/>
            <a:ext cx="1659885" cy="26193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01DCDD-89B5-C6CA-ED72-13C9B7CCF885}"/>
              </a:ext>
            </a:extLst>
          </p:cNvPr>
          <p:cNvSpPr/>
          <p:nvPr/>
        </p:nvSpPr>
        <p:spPr>
          <a:xfrm>
            <a:off x="4944954" y="5032337"/>
            <a:ext cx="1659885" cy="26193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1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9" grpId="0" animBg="1"/>
      <p:bldP spid="21" grpId="0" animBg="1"/>
      <p:bldP spid="22" grpId="0" animBg="1"/>
      <p:bldP spid="2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DA65-EB90-2F3A-0A26-7A92A428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42E9-CBCC-66EE-E2C7-02C664DF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Plug the USB Cord into your PC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65C0B-0C3B-7C37-F367-B15E9B331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9054"/>
            <a:ext cx="7886700" cy="2262725"/>
          </a:xfrm>
        </p:spPr>
        <p:txBody>
          <a:bodyPr>
            <a:normAutofit/>
          </a:bodyPr>
          <a:lstStyle/>
          <a:p>
            <a:r>
              <a:rPr lang="en-US" sz="2400" dirty="0"/>
              <a:t>After you plug the USB Cord (still connected to the Pico)  </a:t>
            </a:r>
            <a:r>
              <a:rPr lang="en-US" sz="2400" u="sng" dirty="0"/>
              <a:t>back</a:t>
            </a:r>
            <a:r>
              <a:rPr lang="en-US" sz="2400" dirty="0"/>
              <a:t> into your PC, you must once again tell Thonny to reconnect </a:t>
            </a:r>
            <a:r>
              <a:rPr lang="en-US" sz="2400" u="sng" dirty="0"/>
              <a:t>back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7030A0"/>
                </a:solidFill>
              </a:rPr>
              <a:t>CircuitPython</a:t>
            </a:r>
            <a:r>
              <a:rPr lang="en-US" sz="2400" dirty="0"/>
              <a:t> on the MCU</a:t>
            </a:r>
          </a:p>
          <a:p>
            <a:r>
              <a:rPr lang="en-US" sz="2400" dirty="0"/>
              <a:t>Thonny must display “</a:t>
            </a:r>
            <a:r>
              <a:rPr lang="en-US" sz="2400" b="1" dirty="0"/>
              <a:t>CircuitPython CDC control</a:t>
            </a:r>
            <a:r>
              <a:rPr lang="en-US" sz="2400" dirty="0"/>
              <a:t>…” as the current Interpreter selection in the bottom right of the main application window (your COM# port may be different)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76601-F99E-DB31-095F-F055ABF7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178EE-8F5E-6423-0C57-1A1FAE48D6D4}"/>
              </a:ext>
            </a:extLst>
          </p:cNvPr>
          <p:cNvGrpSpPr/>
          <p:nvPr/>
        </p:nvGrpSpPr>
        <p:grpSpPr>
          <a:xfrm>
            <a:off x="536549" y="3693996"/>
            <a:ext cx="8070902" cy="2540848"/>
            <a:chOff x="536549" y="3693996"/>
            <a:chExt cx="8070902" cy="25408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5E40FD-2EB3-CA88-9D2A-F20995A6F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549" y="4223286"/>
              <a:ext cx="8070902" cy="2011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EA6241-D152-9B7E-CA2E-DF6AB026CA37}"/>
                </a:ext>
              </a:extLst>
            </p:cNvPr>
            <p:cNvSpPr/>
            <p:nvPr/>
          </p:nvSpPr>
          <p:spPr>
            <a:xfrm>
              <a:off x="5395716" y="5524185"/>
              <a:ext cx="3045481" cy="18136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DBAC1CF-0DA6-524A-BBDD-5C282A6C1530}"/>
                </a:ext>
              </a:extLst>
            </p:cNvPr>
            <p:cNvCxnSpPr/>
            <p:nvPr/>
          </p:nvCxnSpPr>
          <p:spPr>
            <a:xfrm>
              <a:off x="6098519" y="3693996"/>
              <a:ext cx="1156225" cy="18301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394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9B818-652B-B746-CABA-C3EC6F38E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BE2A2E-AD23-17A2-67C0-4C3E176D75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516" y="1490878"/>
            <a:ext cx="6526097" cy="48654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F0BD5-6CBB-8026-C6FD-0C9BEF828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C0621E-99E5-5FF3-BADC-BC2AD24A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code.py in folder </a:t>
            </a:r>
            <a:r>
              <a:rPr lang="en-US" sz="3200" b="1" dirty="0">
                <a:latin typeface="+mn-lt"/>
              </a:rPr>
              <a:t>ohms_law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A0AB07-59C4-D513-FE50-175334B1078F}"/>
              </a:ext>
            </a:extLst>
          </p:cNvPr>
          <p:cNvCxnSpPr>
            <a:cxnSpLocks/>
          </p:cNvCxnSpPr>
          <p:nvPr/>
        </p:nvCxnSpPr>
        <p:spPr>
          <a:xfrm>
            <a:off x="1670102" y="2093296"/>
            <a:ext cx="2614731" cy="15288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03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E954B-BA75-ACEB-D19E-5139946A3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A1CAA9-974F-1857-5094-C20CA3D682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96" y="1468581"/>
            <a:ext cx="6523809" cy="4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EF6E5-174A-0D44-C50A-B461EE86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CAB482-96AB-1069-E1CB-E0E42CF4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code.py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BD59A2-B0F0-9602-AF71-F77F6D974D15}"/>
              </a:ext>
            </a:extLst>
          </p:cNvPr>
          <p:cNvGrpSpPr/>
          <p:nvPr/>
        </p:nvGrpSpPr>
        <p:grpSpPr>
          <a:xfrm>
            <a:off x="2725647" y="163252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B32FCEB-837E-3F0A-D3B9-313AFAA51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C595E8-D3D7-AAF5-433D-C928CA0088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FBE105-485B-1CE9-517B-8FF1402F30BE}"/>
              </a:ext>
            </a:extLst>
          </p:cNvPr>
          <p:cNvGrpSpPr/>
          <p:nvPr/>
        </p:nvGrpSpPr>
        <p:grpSpPr>
          <a:xfrm>
            <a:off x="4995753" y="2535132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BAA2F22-49CA-5D02-593B-E50FA8501F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ACF576-B038-E161-2C7B-840B315E81B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730C91-5E6C-F4DD-09C0-83B16A6DA236}"/>
              </a:ext>
            </a:extLst>
          </p:cNvPr>
          <p:cNvGrpSpPr/>
          <p:nvPr/>
        </p:nvGrpSpPr>
        <p:grpSpPr>
          <a:xfrm>
            <a:off x="4599220" y="3973237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3A1A3D-FC9F-B125-86B0-5208DD45289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DDCB99-E003-A81D-B9D8-E739E7A04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664A41-3D6A-F7D7-789D-44377FFCD275}"/>
              </a:ext>
            </a:extLst>
          </p:cNvPr>
          <p:cNvGrpSpPr/>
          <p:nvPr/>
        </p:nvGrpSpPr>
        <p:grpSpPr>
          <a:xfrm>
            <a:off x="5848915" y="560693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6774D8-49A3-D79A-B4E3-64C7979F69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66B2EEA-3633-9114-8A40-5F216EFB9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03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0080F-E51A-3E78-6FF8-D96882D74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D226EB-77A7-DF7A-F833-902D1911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72" y="1468581"/>
            <a:ext cx="5542857" cy="42761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B20EF1-B4CD-F680-ED0A-AA2B7818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BB7F1E-B6CD-64DF-B976-7DF18890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code.py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0F9A9B-0608-ABB2-B01C-BD2935663A7B}"/>
              </a:ext>
            </a:extLst>
          </p:cNvPr>
          <p:cNvGrpSpPr/>
          <p:nvPr/>
        </p:nvGrpSpPr>
        <p:grpSpPr>
          <a:xfrm>
            <a:off x="4060904" y="162513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92EAD81-5D0A-A314-3067-2F7F84011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7D4B53-9C29-77E2-E496-945131A4FC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90EFBE-C26C-9ED0-14BB-3D575052EAAD}"/>
              </a:ext>
            </a:extLst>
          </p:cNvPr>
          <p:cNvGrpSpPr/>
          <p:nvPr/>
        </p:nvGrpSpPr>
        <p:grpSpPr>
          <a:xfrm>
            <a:off x="5056209" y="2351577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F81188-4206-0427-38D2-2EAE1029E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DD5BC1-13EE-F05B-B2F2-550DF82D1C0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2160B3-C28D-F6C0-1E1B-FFF144444EEF}"/>
              </a:ext>
            </a:extLst>
          </p:cNvPr>
          <p:cNvGrpSpPr/>
          <p:nvPr/>
        </p:nvGrpSpPr>
        <p:grpSpPr>
          <a:xfrm>
            <a:off x="7161052" y="332440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F5E2D4-CE83-2B83-5C3C-64031A4A1B8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214A3B0-5E72-5152-3FFE-E99BF6904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434996-4124-0844-2778-68260E90D986}"/>
              </a:ext>
            </a:extLst>
          </p:cNvPr>
          <p:cNvGrpSpPr/>
          <p:nvPr/>
        </p:nvGrpSpPr>
        <p:grpSpPr>
          <a:xfrm>
            <a:off x="6132841" y="484037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055019-3976-1F24-5A9A-A3E6DD47850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12B20B-9F30-202A-23A3-11084CADA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09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13BD20-D73D-B14B-5607-5771D341EC80}"/>
              </a:ext>
            </a:extLst>
          </p:cNvPr>
          <p:cNvGrpSpPr/>
          <p:nvPr/>
        </p:nvGrpSpPr>
        <p:grpSpPr>
          <a:xfrm>
            <a:off x="490692" y="4580756"/>
            <a:ext cx="1911245" cy="1408398"/>
            <a:chOff x="490692" y="4580756"/>
            <a:chExt cx="1911245" cy="14083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4F991C-88A0-899B-25CB-312A3AA28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05" r="11475"/>
            <a:stretch/>
          </p:blipFill>
          <p:spPr>
            <a:xfrm>
              <a:off x="490692" y="4827104"/>
              <a:ext cx="1911245" cy="11620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C4ECCD-3964-BC6F-08BE-BB198A985A70}"/>
                </a:ext>
              </a:extLst>
            </p:cNvPr>
            <p:cNvSpPr txBox="1"/>
            <p:nvPr/>
          </p:nvSpPr>
          <p:spPr>
            <a:xfrm>
              <a:off x="569626" y="4580756"/>
              <a:ext cx="17013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Equilibrium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3B500D-AAF1-B901-2383-5CF1D17F8A67}"/>
              </a:ext>
            </a:extLst>
          </p:cNvPr>
          <p:cNvGrpSpPr/>
          <p:nvPr/>
        </p:nvGrpSpPr>
        <p:grpSpPr>
          <a:xfrm>
            <a:off x="2851097" y="4580756"/>
            <a:ext cx="2676525" cy="1456023"/>
            <a:chOff x="2851097" y="4580756"/>
            <a:chExt cx="2676525" cy="14560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3125A0-42DC-E0FE-2C09-CEC38D5AD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097" y="4827104"/>
              <a:ext cx="2676525" cy="12096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9015AD-CFBA-DCB2-7802-6BA03F241D3A}"/>
                </a:ext>
              </a:extLst>
            </p:cNvPr>
            <p:cNvSpPr txBox="1"/>
            <p:nvPr/>
          </p:nvSpPr>
          <p:spPr>
            <a:xfrm>
              <a:off x="3282572" y="4580756"/>
              <a:ext cx="1791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Reverse Biased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A3C5FE-11E8-93FE-950A-22F68332501C}"/>
              </a:ext>
            </a:extLst>
          </p:cNvPr>
          <p:cNvGrpSpPr/>
          <p:nvPr/>
        </p:nvGrpSpPr>
        <p:grpSpPr>
          <a:xfrm>
            <a:off x="5976783" y="4580756"/>
            <a:ext cx="2676525" cy="1894173"/>
            <a:chOff x="5976783" y="4580756"/>
            <a:chExt cx="2676525" cy="18941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FF8765-4639-9621-539E-193BBC132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6783" y="4827104"/>
              <a:ext cx="2676525" cy="16478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4DB7D6-ACF3-1424-CA07-04870D2771F3}"/>
                </a:ext>
              </a:extLst>
            </p:cNvPr>
            <p:cNvSpPr txBox="1"/>
            <p:nvPr/>
          </p:nvSpPr>
          <p:spPr>
            <a:xfrm>
              <a:off x="6433003" y="4580756"/>
              <a:ext cx="1791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Forward Biased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4662747-9381-A9F9-1349-42417401A20B}"/>
              </a:ext>
            </a:extLst>
          </p:cNvPr>
          <p:cNvSpPr txBox="1"/>
          <p:nvPr/>
        </p:nvSpPr>
        <p:spPr>
          <a:xfrm>
            <a:off x="1179693" y="6063963"/>
            <a:ext cx="3534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For current to pass through diode, more</a:t>
            </a:r>
          </a:p>
          <a:p>
            <a:pPr algn="ctr"/>
            <a:r>
              <a:rPr lang="en-US" sz="1600" dirty="0">
                <a:solidFill>
                  <a:srgbClr val="00B050"/>
                </a:solidFill>
              </a:rPr>
              <a:t>electrons must flow </a:t>
            </a:r>
            <a:r>
              <a:rPr lang="en-US" sz="1600" b="1" dirty="0">
                <a:solidFill>
                  <a:srgbClr val="00B050"/>
                </a:solidFill>
              </a:rPr>
              <a:t>into the P region!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0D6995-10D6-E0AB-6AD2-3960DB0CB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90" y="1469214"/>
            <a:ext cx="3609975" cy="2857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11BD5F-4E0C-C28D-B563-D8B5515A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165" y="1690689"/>
            <a:ext cx="2550045" cy="246702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BDC5D6-A130-6286-43DB-378099C669E3}"/>
              </a:ext>
            </a:extLst>
          </p:cNvPr>
          <p:cNvCxnSpPr/>
          <p:nvPr/>
        </p:nvCxnSpPr>
        <p:spPr>
          <a:xfrm flipV="1">
            <a:off x="6356425" y="2984692"/>
            <a:ext cx="299803" cy="37850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8E8B95-2512-02EC-5F67-9CDC5A8216D0}"/>
              </a:ext>
            </a:extLst>
          </p:cNvPr>
          <p:cNvSpPr txBox="1"/>
          <p:nvPr/>
        </p:nvSpPr>
        <p:spPr>
          <a:xfrm>
            <a:off x="5452165" y="1374363"/>
            <a:ext cx="2550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Phosphorus donates electrons</a:t>
            </a:r>
          </a:p>
        </p:txBody>
      </p:sp>
    </p:spTree>
    <p:extLst>
      <p:ext uri="{BB962C8B-B14F-4D97-AF65-F5344CB8AC3E}">
        <p14:creationId xmlns:p14="http://schemas.microsoft.com/office/powerpoint/2010/main" val="317308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4BFD-0EE4-E3D6-E94B-D7FB1F9A1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3943F8-ADD1-1525-CA49-30118F6CF2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10" y="1468581"/>
            <a:ext cx="5152381" cy="45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FD79A5-811F-0CA2-1F6E-1C6F568C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5885D8-63AF-13B1-F09A-5AAB6275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code.py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7D2F8C-4665-5019-8FEC-96794490605E}"/>
              </a:ext>
            </a:extLst>
          </p:cNvPr>
          <p:cNvGrpSpPr/>
          <p:nvPr/>
        </p:nvGrpSpPr>
        <p:grpSpPr>
          <a:xfrm>
            <a:off x="3086048" y="181774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EB5A3B9-F7E0-D311-9F92-697DB30885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1EB4D0-7384-C239-C806-C268BAF7C72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50B12A-D96C-7D7F-3761-99C447A867DE}"/>
              </a:ext>
            </a:extLst>
          </p:cNvPr>
          <p:cNvGrpSpPr/>
          <p:nvPr/>
        </p:nvGrpSpPr>
        <p:grpSpPr>
          <a:xfrm>
            <a:off x="5267802" y="3520842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7814A90-C471-2A96-A745-8D5199AB91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E24B92-E23E-43A2-18C8-AE66B2933DE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A92E78-B9CA-9E5A-F462-C2408EF55E02}"/>
              </a:ext>
            </a:extLst>
          </p:cNvPr>
          <p:cNvGrpSpPr/>
          <p:nvPr/>
        </p:nvGrpSpPr>
        <p:grpSpPr>
          <a:xfrm>
            <a:off x="6102209" y="372024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A0AF9C-4FA7-4656-0E2D-496501E7ED7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11F9839-38BA-ADF6-2560-31295260F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DA9EB6-A4B5-87F5-6548-12D8DB02A85F}"/>
              </a:ext>
            </a:extLst>
          </p:cNvPr>
          <p:cNvGrpSpPr/>
          <p:nvPr/>
        </p:nvGrpSpPr>
        <p:grpSpPr>
          <a:xfrm>
            <a:off x="4060944" y="392345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1DCC5B-5D92-1A03-C9FF-E537F7CD88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5019F50-0BF1-5BC1-7C29-7DFEF1A08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FBD80C-640C-1F65-88AD-09B557BE388F}"/>
              </a:ext>
            </a:extLst>
          </p:cNvPr>
          <p:cNvGrpSpPr/>
          <p:nvPr/>
        </p:nvGrpSpPr>
        <p:grpSpPr>
          <a:xfrm>
            <a:off x="4399233" y="447371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568B79-C685-F351-AE55-3A5BDBCB8DE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12902C8-18F2-E31E-6A89-1096704DC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E1FE2C-2054-A3A5-2BB8-E12FD8DCE926}"/>
              </a:ext>
            </a:extLst>
          </p:cNvPr>
          <p:cNvGrpSpPr/>
          <p:nvPr/>
        </p:nvGrpSpPr>
        <p:grpSpPr>
          <a:xfrm>
            <a:off x="4155303" y="5075072"/>
            <a:ext cx="1076632" cy="369332"/>
            <a:chOff x="2157212" y="5373058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C20D42-B6C2-3AFB-7F30-DC20EFCD87C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5635C26-1C1E-E006-0223-2577567ED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018C0E-7201-A4B4-FBDD-BDC1C3B02FA8}"/>
              </a:ext>
            </a:extLst>
          </p:cNvPr>
          <p:cNvGrpSpPr/>
          <p:nvPr/>
        </p:nvGrpSpPr>
        <p:grpSpPr>
          <a:xfrm>
            <a:off x="3913823" y="5620774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CB13F6-A6D9-2FBC-4091-209DD1A0589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B925171-F614-A7AB-C137-DC66F7DC9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1B85EF-97B1-B1D2-8DED-CF33960E5E3E}"/>
                  </a:ext>
                </a:extLst>
              </p:cNvPr>
              <p:cNvSpPr txBox="1"/>
              <p:nvPr/>
            </p:nvSpPr>
            <p:spPr>
              <a:xfrm>
                <a:off x="4012245" y="6148561"/>
                <a:ext cx="405168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1125+99∗30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4096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×2.42=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2.42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1B85EF-97B1-B1D2-8DED-CF33960E5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245" y="6148561"/>
                <a:ext cx="4051687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78654-DB63-2EAA-76C8-846BCA619CA2}"/>
                  </a:ext>
                </a:extLst>
              </p:cNvPr>
              <p:cNvSpPr txBox="1"/>
              <p:nvPr/>
            </p:nvSpPr>
            <p:spPr>
              <a:xfrm>
                <a:off x="628650" y="6148530"/>
                <a:ext cx="290496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1125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4095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×2.42=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0.67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78654-DB63-2EAA-76C8-846BCA619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148530"/>
                <a:ext cx="290496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7131886-855D-AD78-5C17-2FC1C8C46F02}"/>
              </a:ext>
            </a:extLst>
          </p:cNvPr>
          <p:cNvSpPr txBox="1"/>
          <p:nvPr/>
        </p:nvSpPr>
        <p:spPr>
          <a:xfrm>
            <a:off x="298285" y="3127168"/>
            <a:ext cx="15189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the CC BJT is fully saturated, the max available voltage from the DAC is only </a:t>
            </a:r>
            <a:r>
              <a:rPr lang="en-US" b="1" dirty="0">
                <a:solidFill>
                  <a:srgbClr val="7030A0"/>
                </a:solidFill>
              </a:rPr>
              <a:t>2.42V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7746D-A4D1-9C7E-A355-4D2EB9A13C11}"/>
              </a:ext>
            </a:extLst>
          </p:cNvPr>
          <p:cNvSpPr/>
          <p:nvPr/>
        </p:nvSpPr>
        <p:spPr>
          <a:xfrm>
            <a:off x="5614775" y="3793823"/>
            <a:ext cx="407366" cy="219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D4AEB-CEEB-DACA-4B49-A3B4A0DAD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7A971C-9CB4-102F-D22A-2D7B2078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30" y="1406739"/>
            <a:ext cx="5802940" cy="50936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DACE5-48FF-E71A-74AD-9CD10F93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55FF7C-0A2F-C09E-3876-28C1E4904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code.py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AB451F-1787-1C60-247E-3B1C6B9B006F}"/>
              </a:ext>
            </a:extLst>
          </p:cNvPr>
          <p:cNvCxnSpPr/>
          <p:nvPr/>
        </p:nvCxnSpPr>
        <p:spPr>
          <a:xfrm flipV="1">
            <a:off x="1367821" y="1904370"/>
            <a:ext cx="816159" cy="544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CA6C-5055-990C-2B04-AC0A051C601A}"/>
              </a:ext>
            </a:extLst>
          </p:cNvPr>
          <p:cNvSpPr/>
          <p:nvPr/>
        </p:nvSpPr>
        <p:spPr>
          <a:xfrm>
            <a:off x="1738114" y="5622425"/>
            <a:ext cx="1186454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8F2E46-7D58-135C-DDA8-2FE79B9BE636}"/>
              </a:ext>
            </a:extLst>
          </p:cNvPr>
          <p:cNvSpPr txBox="1"/>
          <p:nvPr/>
        </p:nvSpPr>
        <p:spPr>
          <a:xfrm>
            <a:off x="3504643" y="5525426"/>
            <a:ext cx="2134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The Pi Pico is now just waiting…</a:t>
            </a:r>
          </a:p>
        </p:txBody>
      </p:sp>
    </p:spTree>
    <p:extLst>
      <p:ext uri="{BB962C8B-B14F-4D97-AF65-F5344CB8AC3E}">
        <p14:creationId xmlns:p14="http://schemas.microsoft.com/office/powerpoint/2010/main" val="287368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0970C-EABE-9484-7786-0F2F12948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FE4256-C2C6-50A8-E7F1-93CF933F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13" y="1335503"/>
            <a:ext cx="5855174" cy="5133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4AB17D-3B49-26CC-BE4D-B0096D95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7F38F2-82CF-6FF8-2D1D-0CBDCCEEB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 </a:t>
            </a:r>
            <a:r>
              <a:rPr lang="en-US" sz="3200" b="1" dirty="0">
                <a:latin typeface="+mn-lt"/>
              </a:rPr>
              <a:t>2</a:t>
            </a:r>
            <a:r>
              <a:rPr lang="en-US" sz="3200" b="1" baseline="30000" dirty="0">
                <a:latin typeface="+mn-lt"/>
              </a:rPr>
              <a:t>nd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Thonny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- Open</a:t>
            </a:r>
            <a:r>
              <a:rPr lang="en-US" sz="3200" dirty="0">
                <a:latin typeface="+mn-lt"/>
              </a:rPr>
              <a:t> read_samples.py</a:t>
            </a:r>
            <a:endParaRPr lang="en-US" sz="3200" b="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615FB-2E52-E238-F2C7-E53B491F465F}"/>
              </a:ext>
            </a:extLst>
          </p:cNvPr>
          <p:cNvSpPr/>
          <p:nvPr/>
        </p:nvSpPr>
        <p:spPr>
          <a:xfrm>
            <a:off x="6075849" y="6315075"/>
            <a:ext cx="1352707" cy="168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28CCA0-5B0E-FB1B-BC20-EA0B9633E2E9}"/>
              </a:ext>
            </a:extLst>
          </p:cNvPr>
          <p:cNvCxnSpPr/>
          <p:nvPr/>
        </p:nvCxnSpPr>
        <p:spPr>
          <a:xfrm flipH="1">
            <a:off x="6622079" y="5460096"/>
            <a:ext cx="1729142" cy="816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43DC3BB-31B7-7223-4666-C2BDC5F2879F}"/>
              </a:ext>
            </a:extLst>
          </p:cNvPr>
          <p:cNvGrpSpPr/>
          <p:nvPr/>
        </p:nvGrpSpPr>
        <p:grpSpPr>
          <a:xfrm>
            <a:off x="3019346" y="209229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DEDC56-9606-98A8-B178-8273895D7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521378-419B-52B1-85F9-0524B0C76F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CA5A18-73AB-1822-9B32-2C9C72CE57AA}"/>
              </a:ext>
            </a:extLst>
          </p:cNvPr>
          <p:cNvGrpSpPr/>
          <p:nvPr/>
        </p:nvGrpSpPr>
        <p:grpSpPr>
          <a:xfrm>
            <a:off x="6001037" y="3602768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50CB40-0185-EC6D-34B1-990C29E76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9483FC-FF9D-C684-E0A4-83BEEAF6D50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516145-18E9-64B2-BCB6-B956FA55C466}"/>
              </a:ext>
            </a:extLst>
          </p:cNvPr>
          <p:cNvGrpSpPr/>
          <p:nvPr/>
        </p:nvGrpSpPr>
        <p:grpSpPr>
          <a:xfrm>
            <a:off x="5553436" y="460203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319084-3B9A-ADAE-8CC3-2EF2E4793D2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A4CEF0-62E6-0B54-E15A-10FBEEF6D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24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14570-CFE7-03C4-647B-F7B14AEC2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EAF458-EFC8-4EDF-4614-3CDCEDB595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8" y="1517430"/>
            <a:ext cx="6361905" cy="48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6500B-61DD-C206-A09B-6DA2662F9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2BE224-809D-51EF-F9BC-17B3667E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read_samples.py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4E4CEC-841D-668F-A5BC-049F6A2BF52D}"/>
              </a:ext>
            </a:extLst>
          </p:cNvPr>
          <p:cNvGrpSpPr/>
          <p:nvPr/>
        </p:nvGrpSpPr>
        <p:grpSpPr>
          <a:xfrm>
            <a:off x="6219601" y="147583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B04EA0-B1EE-EC64-9197-BD6F19CF4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7140EC-5DC0-0568-B6DE-58C5375EB55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91D8EC-FF23-DD2E-FFF4-F79322713974}"/>
              </a:ext>
            </a:extLst>
          </p:cNvPr>
          <p:cNvGrpSpPr/>
          <p:nvPr/>
        </p:nvGrpSpPr>
        <p:grpSpPr>
          <a:xfrm>
            <a:off x="2433515" y="168316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866DA1C-2BBE-02A3-27FD-0F80BBC0CE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1EA645-806C-2AE5-B66A-FF5A3864EB3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E622CF-2570-9183-02C4-9D14664AE303}"/>
              </a:ext>
            </a:extLst>
          </p:cNvPr>
          <p:cNvGrpSpPr/>
          <p:nvPr/>
        </p:nvGrpSpPr>
        <p:grpSpPr>
          <a:xfrm>
            <a:off x="2215222" y="1873461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26DE31-C76E-F26B-523B-3EC0E88777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47D4A31-3286-4FE1-D064-51E4EDDCD6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91218A5-BAB0-08F8-9F98-51DD30D407A3}"/>
              </a:ext>
            </a:extLst>
          </p:cNvPr>
          <p:cNvGrpSpPr/>
          <p:nvPr/>
        </p:nvGrpSpPr>
        <p:grpSpPr>
          <a:xfrm>
            <a:off x="6750582" y="207074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7BF41B-9D39-1238-EAB3-B460BB4CED5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9B194E5-9A87-4719-C931-61488FA02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395075-BE5E-3682-0392-D3E7954BAF91}"/>
              </a:ext>
            </a:extLst>
          </p:cNvPr>
          <p:cNvGrpSpPr/>
          <p:nvPr/>
        </p:nvGrpSpPr>
        <p:grpSpPr>
          <a:xfrm>
            <a:off x="4438187" y="2255412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ADDD87-3AC8-98F9-E27A-784624F2D1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D70318-08C4-144E-3B80-45C376720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49783D-A23E-5ECA-6F51-D5F788F07F42}"/>
              </a:ext>
            </a:extLst>
          </p:cNvPr>
          <p:cNvGrpSpPr/>
          <p:nvPr/>
        </p:nvGrpSpPr>
        <p:grpSpPr>
          <a:xfrm>
            <a:off x="2992126" y="2440078"/>
            <a:ext cx="1076632" cy="369332"/>
            <a:chOff x="2157212" y="5373058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79B02A-E0CC-5CF2-545F-A7A9DC547A29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898809C-546D-D3A9-11E0-5BED55682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14BB9C-30EC-032A-68E8-612E7E35BF47}"/>
              </a:ext>
            </a:extLst>
          </p:cNvPr>
          <p:cNvGrpSpPr/>
          <p:nvPr/>
        </p:nvGrpSpPr>
        <p:grpSpPr>
          <a:xfrm>
            <a:off x="2608186" y="262368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418C2A-4864-CAEC-4539-79C873C431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F1F9DA-CEC0-5EF7-4A11-4FABEE5D56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B1B9B3-9832-AD2D-2086-BCDBE43F8503}"/>
              </a:ext>
            </a:extLst>
          </p:cNvPr>
          <p:cNvGrpSpPr/>
          <p:nvPr/>
        </p:nvGrpSpPr>
        <p:grpSpPr>
          <a:xfrm>
            <a:off x="7547563" y="281235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18B738-BA7D-CECE-8A5D-75178FF3AA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4AADE8-5F7B-90E8-3950-D0264B7B4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2AC201A-EDD3-A3EF-8CCC-DB43CDF25584}"/>
              </a:ext>
            </a:extLst>
          </p:cNvPr>
          <p:cNvSpPr/>
          <p:nvPr/>
        </p:nvSpPr>
        <p:spPr>
          <a:xfrm>
            <a:off x="2370727" y="2324572"/>
            <a:ext cx="1898992" cy="2057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D051A-A8BA-4790-2E1D-72F18AFC2D58}"/>
              </a:ext>
            </a:extLst>
          </p:cNvPr>
          <p:cNvGrpSpPr/>
          <p:nvPr/>
        </p:nvGrpSpPr>
        <p:grpSpPr>
          <a:xfrm>
            <a:off x="3392044" y="3008662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310798-A6A7-411E-C2D9-800F6708D49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97F465-749F-D13C-3523-B97265BDA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BD8A2B-507C-F103-D429-E18FA2F6ED4E}"/>
              </a:ext>
            </a:extLst>
          </p:cNvPr>
          <p:cNvGrpSpPr/>
          <p:nvPr/>
        </p:nvGrpSpPr>
        <p:grpSpPr>
          <a:xfrm>
            <a:off x="7017966" y="3189860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A0E439-45A1-2D74-3D0C-FC58DD1C87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D1B6802-789F-1684-4B63-6CA22120F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01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522E-7565-A5A4-9F78-D92787F41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6D3874-1E91-5DC0-4185-E69837F13C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48" y="1517430"/>
            <a:ext cx="6361905" cy="48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9DABB-6370-44ED-248F-3B126D96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E5C454-D442-B1AB-282B-418CF5712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read_samples.py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8DE8-FBE5-E25E-2115-A18E625D6FB5}"/>
              </a:ext>
            </a:extLst>
          </p:cNvPr>
          <p:cNvGrpSpPr/>
          <p:nvPr/>
        </p:nvGrpSpPr>
        <p:grpSpPr>
          <a:xfrm>
            <a:off x="5506830" y="377085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A25423-947E-7F73-DC8B-3C12356AF7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5430DB-8B0D-A411-E5B9-714F4A14302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4AE507-DEB1-506D-3504-5B286F9141E7}"/>
              </a:ext>
            </a:extLst>
          </p:cNvPr>
          <p:cNvGrpSpPr/>
          <p:nvPr/>
        </p:nvGrpSpPr>
        <p:grpSpPr>
          <a:xfrm>
            <a:off x="5388419" y="530267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19401DB-226F-409D-0F17-813C15A98C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64595D-084A-2076-2D56-68F5246FAAE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CA4976-C83B-DA22-E105-6737486B768B}"/>
              </a:ext>
            </a:extLst>
          </p:cNvPr>
          <p:cNvGrpSpPr/>
          <p:nvPr/>
        </p:nvGrpSpPr>
        <p:grpSpPr>
          <a:xfrm>
            <a:off x="5218002" y="605451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DC4B41-6887-4AD9-9390-958DB56B174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CACADE-6EF7-CF32-1649-C6AE6E5B77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626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2651F-9241-B2E5-2415-1A7DE08E0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22790D7-0F61-9B2B-98D5-0F2EDC492A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47" y="1520155"/>
            <a:ext cx="5761905" cy="4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21A20-05D1-0761-6B37-657D69C5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4F1379-8965-B636-8E80-EC725FB6D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read_samples.py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821247-33DB-B26F-BE02-EADDAA8337B3}"/>
              </a:ext>
            </a:extLst>
          </p:cNvPr>
          <p:cNvGrpSpPr/>
          <p:nvPr/>
        </p:nvGrpSpPr>
        <p:grpSpPr>
          <a:xfrm>
            <a:off x="4168321" y="4382978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7FE949-79CC-3E50-281C-7300BE41A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40264-AF98-174A-DD4D-76FF9D2476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CEEE1B-4AE3-F6C9-D362-48E45A38A361}"/>
              </a:ext>
            </a:extLst>
          </p:cNvPr>
          <p:cNvGrpSpPr/>
          <p:nvPr/>
        </p:nvGrpSpPr>
        <p:grpSpPr>
          <a:xfrm>
            <a:off x="5501774" y="475231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99855E0-8CE5-B52C-D845-5262CE389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07BC5B-481D-5D0D-7E4B-7F62464AF4F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C644E-B689-7212-3CBD-307ACFF356D1}"/>
              </a:ext>
            </a:extLst>
          </p:cNvPr>
          <p:cNvGrpSpPr/>
          <p:nvPr/>
        </p:nvGrpSpPr>
        <p:grpSpPr>
          <a:xfrm>
            <a:off x="6754442" y="5153179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7596A8-7263-B8E7-1E0A-9FFD04A6F5D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C31666E-E8F6-5C05-253D-FA1B3EC0A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A3D5017-4B1F-CECE-C503-F1E69D8BDCEE}"/>
              </a:ext>
            </a:extLst>
          </p:cNvPr>
          <p:cNvSpPr/>
          <p:nvPr/>
        </p:nvSpPr>
        <p:spPr>
          <a:xfrm>
            <a:off x="2728235" y="4834089"/>
            <a:ext cx="2720379" cy="2057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67D8A-3919-85BE-3E9A-55608E1D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12E4FA-1D91-E24D-D16F-FBB025B0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6" y="1347795"/>
            <a:ext cx="7346309" cy="4995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E9AC3-3960-DA3F-8DDD-20D8002B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FCB65C-0AD6-A2B6-EC3A-363B59F2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read_samples.py – Resistor </a:t>
            </a:r>
            <a:r>
              <a:rPr lang="en-US" sz="3200" b="1" dirty="0">
                <a:latin typeface="+mn-lt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6EF20-F037-5000-D194-8D377D586D03}"/>
              </a:ext>
            </a:extLst>
          </p:cNvPr>
          <p:cNvSpPr/>
          <p:nvPr/>
        </p:nvSpPr>
        <p:spPr>
          <a:xfrm>
            <a:off x="1012643" y="5146334"/>
            <a:ext cx="2592058" cy="80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D91ECA-7763-DAAB-7DAD-A73151D08AF3}"/>
              </a:ext>
            </a:extLst>
          </p:cNvPr>
          <p:cNvGrpSpPr/>
          <p:nvPr/>
        </p:nvGrpSpPr>
        <p:grpSpPr>
          <a:xfrm>
            <a:off x="3158831" y="5227122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A3609B-E585-F013-8FC6-6603DA26B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59E27F-02BE-2C57-BEA2-382356C2366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28BC07-C596-8BDF-E76A-44A3698861D5}"/>
              </a:ext>
            </a:extLst>
          </p:cNvPr>
          <p:cNvCxnSpPr/>
          <p:nvPr/>
        </p:nvCxnSpPr>
        <p:spPr>
          <a:xfrm flipV="1">
            <a:off x="695246" y="1957269"/>
            <a:ext cx="906843" cy="680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98E6B7-3361-32AA-46A1-03C38092F6AF}"/>
              </a:ext>
            </a:extLst>
          </p:cNvPr>
          <p:cNvGrpSpPr/>
          <p:nvPr/>
        </p:nvGrpSpPr>
        <p:grpSpPr>
          <a:xfrm>
            <a:off x="3158831" y="564983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6440DE6-35EB-60D2-273A-4F5F7FF18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29928-827B-509A-ADE2-0F1F5447EC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A1677F-7ADA-A0D6-AC7D-54F92FE6F211}"/>
              </a:ext>
            </a:extLst>
          </p:cNvPr>
          <p:cNvSpPr txBox="1"/>
          <p:nvPr/>
        </p:nvSpPr>
        <p:spPr>
          <a:xfrm>
            <a:off x="4674083" y="5227467"/>
            <a:ext cx="213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It takes about 30 seconds to finish…</a:t>
            </a:r>
          </a:p>
        </p:txBody>
      </p:sp>
    </p:spTree>
    <p:extLst>
      <p:ext uri="{BB962C8B-B14F-4D97-AF65-F5344CB8AC3E}">
        <p14:creationId xmlns:p14="http://schemas.microsoft.com/office/powerpoint/2010/main" val="95422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144CB-0541-A195-5DA8-9DD7EF0C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CAE5CD-1778-3FD4-D13F-6D94AED3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97" y="1522274"/>
            <a:ext cx="4064296" cy="4970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A1E3D-58A5-70B7-102D-3EAADCB0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DAB56-4B05-7C01-5D9A-33C13AF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C587B-921C-9650-B9D4-6DCCC173263C}"/>
              </a:ext>
            </a:extLst>
          </p:cNvPr>
          <p:cNvSpPr txBox="1"/>
          <p:nvPr/>
        </p:nvSpPr>
        <p:spPr>
          <a:xfrm>
            <a:off x="1025945" y="1656098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C7558F9D-B810-B866-8A01-D915087044D0}"/>
              </a:ext>
            </a:extLst>
          </p:cNvPr>
          <p:cNvSpPr/>
          <p:nvPr/>
        </p:nvSpPr>
        <p:spPr>
          <a:xfrm>
            <a:off x="5871807" y="5917149"/>
            <a:ext cx="2370655" cy="395582"/>
          </a:xfrm>
          <a:prstGeom prst="wedgeRoundRectCallout">
            <a:avLst>
              <a:gd name="adj1" fmla="val -99251"/>
              <a:gd name="adj2" fmla="val -59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 Resistor 2</a:t>
            </a:r>
          </a:p>
        </p:txBody>
      </p:sp>
    </p:spTree>
    <p:extLst>
      <p:ext uri="{BB962C8B-B14F-4D97-AF65-F5344CB8AC3E}">
        <p14:creationId xmlns:p14="http://schemas.microsoft.com/office/powerpoint/2010/main" val="337418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6160A-BA4E-7678-7E1F-4840668B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F5BF-C01B-14BE-8B2B-7E4D23DD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A9D34-65F7-B96A-269F-BE1ED2F6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4FF13-AD2C-EC54-9352-C1957998BB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621" y="1524367"/>
            <a:ext cx="4560757" cy="4968507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8068BE9-6F9D-E518-D03C-291576D0789D}"/>
              </a:ext>
            </a:extLst>
          </p:cNvPr>
          <p:cNvSpPr/>
          <p:nvPr/>
        </p:nvSpPr>
        <p:spPr>
          <a:xfrm>
            <a:off x="793488" y="5471287"/>
            <a:ext cx="2078181" cy="725474"/>
          </a:xfrm>
          <a:prstGeom prst="wedgeRoundRectCallout">
            <a:avLst>
              <a:gd name="adj1" fmla="val 113349"/>
              <a:gd name="adj2" fmla="val -5729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red jumper goes to 2</a:t>
            </a:r>
            <a:r>
              <a:rPr lang="en-US" baseline="30000" dirty="0"/>
              <a:t>nd</a:t>
            </a:r>
            <a:r>
              <a:rPr lang="en-US" dirty="0"/>
              <a:t> resistor</a:t>
            </a:r>
          </a:p>
        </p:txBody>
      </p:sp>
    </p:spTree>
    <p:extLst>
      <p:ext uri="{BB962C8B-B14F-4D97-AF65-F5344CB8AC3E}">
        <p14:creationId xmlns:p14="http://schemas.microsoft.com/office/powerpoint/2010/main" val="4326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87C53-9169-6048-895B-64EB9D274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C851D1-2A21-9A73-EB49-DE384B19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5" y="1347794"/>
            <a:ext cx="7346310" cy="4995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4B0CA-1908-C83D-9DDA-24505D68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0CCD36-C500-98BA-43C3-68BD6518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read_samples.py – Resistor </a:t>
            </a:r>
            <a:r>
              <a:rPr lang="en-US" sz="3200" b="1" dirty="0">
                <a:latin typeface="+mn-lt"/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CF85F-BEF5-CC66-A368-DDAB31847022}"/>
              </a:ext>
            </a:extLst>
          </p:cNvPr>
          <p:cNvSpPr/>
          <p:nvPr/>
        </p:nvSpPr>
        <p:spPr>
          <a:xfrm>
            <a:off x="1012643" y="5146334"/>
            <a:ext cx="2592058" cy="80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57DE76-3ECC-F1DA-BF85-2AC56DB2D61A}"/>
              </a:ext>
            </a:extLst>
          </p:cNvPr>
          <p:cNvGrpSpPr/>
          <p:nvPr/>
        </p:nvGrpSpPr>
        <p:grpSpPr>
          <a:xfrm>
            <a:off x="3158831" y="5227122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C9BD45-F7D2-5682-F03E-E96584205F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C45B19-9A23-B0E3-9862-9904CAFC9A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632447-6172-C51F-755D-F71A64D66C18}"/>
              </a:ext>
            </a:extLst>
          </p:cNvPr>
          <p:cNvCxnSpPr/>
          <p:nvPr/>
        </p:nvCxnSpPr>
        <p:spPr>
          <a:xfrm flipV="1">
            <a:off x="695246" y="1957269"/>
            <a:ext cx="906843" cy="680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311560-1EF1-73C4-FA2E-B202344B3715}"/>
              </a:ext>
            </a:extLst>
          </p:cNvPr>
          <p:cNvGrpSpPr/>
          <p:nvPr/>
        </p:nvGrpSpPr>
        <p:grpSpPr>
          <a:xfrm>
            <a:off x="3158831" y="564983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F3382BA-48EC-8C17-644C-7014ED5758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98DE3A-EAAF-74AD-309F-09651022D56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BDB1D0-393C-6F03-6E89-F353C7B566FF}"/>
              </a:ext>
            </a:extLst>
          </p:cNvPr>
          <p:cNvSpPr txBox="1"/>
          <p:nvPr/>
        </p:nvSpPr>
        <p:spPr>
          <a:xfrm>
            <a:off x="4674083" y="5227467"/>
            <a:ext cx="213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It takes about 30 seconds to finish…</a:t>
            </a:r>
          </a:p>
        </p:txBody>
      </p:sp>
    </p:spTree>
    <p:extLst>
      <p:ext uri="{BB962C8B-B14F-4D97-AF65-F5344CB8AC3E}">
        <p14:creationId xmlns:p14="http://schemas.microsoft.com/office/powerpoint/2010/main" val="258993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6EDA5-D468-B059-B1C6-CDAEBF826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928" y="1551481"/>
            <a:ext cx="5876145" cy="3329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A08F4-609B-A7D4-6C1C-50B7AC1231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468" y="5266908"/>
            <a:ext cx="5358984" cy="1030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C090B-A3A4-6B94-AAF0-C3F8ECF1E0DB}"/>
              </a:ext>
            </a:extLst>
          </p:cNvPr>
          <p:cNvSpPr txBox="1"/>
          <p:nvPr/>
        </p:nvSpPr>
        <p:spPr>
          <a:xfrm>
            <a:off x="6565692" y="5597537"/>
            <a:ext cx="153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1N4001 Diode</a:t>
            </a:r>
          </a:p>
        </p:txBody>
      </p:sp>
    </p:spTree>
    <p:extLst>
      <p:ext uri="{BB962C8B-B14F-4D97-AF65-F5344CB8AC3E}">
        <p14:creationId xmlns:p14="http://schemas.microsoft.com/office/powerpoint/2010/main" val="16497257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C25DD-7A97-CAD7-1955-FDEA54AB6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9F524C-9B58-7CA8-A39D-6847A73C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20" y="1522274"/>
            <a:ext cx="4068474" cy="4970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91320-5570-3B32-9096-E79EE38B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48CB7-1C89-DBF0-BB2C-DED4A53A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3F23A-36BE-0EBA-1951-1321F4BDA4BC}"/>
              </a:ext>
            </a:extLst>
          </p:cNvPr>
          <p:cNvSpPr txBox="1"/>
          <p:nvPr/>
        </p:nvSpPr>
        <p:spPr>
          <a:xfrm>
            <a:off x="1025945" y="1656098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F885FB2-9E51-2B93-BB93-24C24572EA01}"/>
              </a:ext>
            </a:extLst>
          </p:cNvPr>
          <p:cNvSpPr/>
          <p:nvPr/>
        </p:nvSpPr>
        <p:spPr>
          <a:xfrm>
            <a:off x="5871807" y="5917149"/>
            <a:ext cx="2370655" cy="395582"/>
          </a:xfrm>
          <a:prstGeom prst="wedgeRoundRectCallout">
            <a:avLst>
              <a:gd name="adj1" fmla="val -99570"/>
              <a:gd name="adj2" fmla="val 185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 Resistor 3</a:t>
            </a:r>
          </a:p>
        </p:txBody>
      </p:sp>
    </p:spTree>
    <p:extLst>
      <p:ext uri="{BB962C8B-B14F-4D97-AF65-F5344CB8AC3E}">
        <p14:creationId xmlns:p14="http://schemas.microsoft.com/office/powerpoint/2010/main" val="36912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D0568-7CB0-3A53-E9C8-E6CC1487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F0EE7-1A1D-7A54-EC80-44E1D9CF85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180" y="1524367"/>
            <a:ext cx="4357640" cy="4944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EB756-BCA7-E657-8C0C-46ABE2FF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849A0-1271-19AA-26EF-8EF7BAC6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BA4D1EB-1389-98AF-0322-0B226035A521}"/>
              </a:ext>
            </a:extLst>
          </p:cNvPr>
          <p:cNvSpPr/>
          <p:nvPr/>
        </p:nvSpPr>
        <p:spPr>
          <a:xfrm>
            <a:off x="793488" y="5471287"/>
            <a:ext cx="2078181" cy="725474"/>
          </a:xfrm>
          <a:prstGeom prst="wedgeRoundRectCallout">
            <a:avLst>
              <a:gd name="adj1" fmla="val 113713"/>
              <a:gd name="adj2" fmla="val -22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red jumper goes to 3</a:t>
            </a:r>
            <a:r>
              <a:rPr lang="en-US" baseline="30000" dirty="0"/>
              <a:t>rd</a:t>
            </a:r>
            <a:r>
              <a:rPr lang="en-US" dirty="0"/>
              <a:t> resistor</a:t>
            </a:r>
          </a:p>
        </p:txBody>
      </p:sp>
    </p:spTree>
    <p:extLst>
      <p:ext uri="{BB962C8B-B14F-4D97-AF65-F5344CB8AC3E}">
        <p14:creationId xmlns:p14="http://schemas.microsoft.com/office/powerpoint/2010/main" val="55169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2DECD-DAB7-19B5-BABE-DD9338C2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BFF8F7-4181-FC11-3956-CFF6BB84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5" y="1347794"/>
            <a:ext cx="7346310" cy="4995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0E967-AC36-BFB9-C9EB-6F541537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A86A49-A4D9-C2D1-EC2A-7D57A08F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read_samples.py – Resistor </a:t>
            </a:r>
            <a:r>
              <a:rPr lang="en-US" sz="3200" b="1" dirty="0">
                <a:latin typeface="+mn-lt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726D5-3D0C-6EB5-E6E5-291059C3FC46}"/>
              </a:ext>
            </a:extLst>
          </p:cNvPr>
          <p:cNvSpPr/>
          <p:nvPr/>
        </p:nvSpPr>
        <p:spPr>
          <a:xfrm>
            <a:off x="1012643" y="5146334"/>
            <a:ext cx="2592058" cy="808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73B451-94E2-5116-D7D7-BF50B60DD385}"/>
              </a:ext>
            </a:extLst>
          </p:cNvPr>
          <p:cNvGrpSpPr/>
          <p:nvPr/>
        </p:nvGrpSpPr>
        <p:grpSpPr>
          <a:xfrm>
            <a:off x="3158831" y="5227122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68008DB-959D-02F5-B66F-52E59D01EA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863274-DF3E-91D6-0DD9-5644DC346B1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2B1787-3903-DE3C-9F40-DF988CE48845}"/>
              </a:ext>
            </a:extLst>
          </p:cNvPr>
          <p:cNvCxnSpPr/>
          <p:nvPr/>
        </p:nvCxnSpPr>
        <p:spPr>
          <a:xfrm flipV="1">
            <a:off x="695246" y="1957269"/>
            <a:ext cx="906843" cy="680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AFB42F-37DA-D486-1B6B-03918EF0F8B4}"/>
              </a:ext>
            </a:extLst>
          </p:cNvPr>
          <p:cNvGrpSpPr/>
          <p:nvPr/>
        </p:nvGrpSpPr>
        <p:grpSpPr>
          <a:xfrm>
            <a:off x="3158831" y="564983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0DD0B88-0E6C-58D5-FEC9-A4336F8D2E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9D6B11-4516-8C33-B232-BEDC9C25087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2DE2BF-A3D4-6732-CF75-596691E2FC84}"/>
              </a:ext>
            </a:extLst>
          </p:cNvPr>
          <p:cNvSpPr txBox="1"/>
          <p:nvPr/>
        </p:nvSpPr>
        <p:spPr>
          <a:xfrm>
            <a:off x="4674083" y="5227467"/>
            <a:ext cx="213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It takes about 30 seconds to finish…</a:t>
            </a:r>
          </a:p>
        </p:txBody>
      </p:sp>
    </p:spTree>
    <p:extLst>
      <p:ext uri="{BB962C8B-B14F-4D97-AF65-F5344CB8AC3E}">
        <p14:creationId xmlns:p14="http://schemas.microsoft.com/office/powerpoint/2010/main" val="30227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D832-5CB4-DDF3-E160-1EEEC16BB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0584B-1648-7399-5AFF-6A018F613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29" y="1617096"/>
            <a:ext cx="6057143" cy="42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12FC4D-FF47-03D3-06BC-11D5B0CE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3EACA-05C4-3BA2-07A5-52FC7AF6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 </a:t>
            </a:r>
            <a:r>
              <a:rPr lang="en-US" sz="3200" b="1" dirty="0">
                <a:latin typeface="+mn-lt"/>
              </a:rPr>
              <a:t>2</a:t>
            </a:r>
            <a:r>
              <a:rPr lang="en-US" sz="3200" b="1" baseline="30000" dirty="0">
                <a:latin typeface="+mn-lt"/>
              </a:rPr>
              <a:t>nd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Thonny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- Open</a:t>
            </a:r>
            <a:r>
              <a:rPr lang="en-US" sz="3200" dirty="0">
                <a:latin typeface="+mn-lt"/>
              </a:rPr>
              <a:t> plot_samples.py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196F84-8AD8-B32A-72B0-E3C251D61B48}"/>
              </a:ext>
            </a:extLst>
          </p:cNvPr>
          <p:cNvGrpSpPr/>
          <p:nvPr/>
        </p:nvGrpSpPr>
        <p:grpSpPr>
          <a:xfrm>
            <a:off x="3427355" y="3684738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E492676-2624-9D98-A01C-DEDBDC56B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5AFBB0-6F0D-8009-969D-7381A0E3307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FA2497-7672-4FD8-D96A-067BA3EBED52}"/>
              </a:ext>
            </a:extLst>
          </p:cNvPr>
          <p:cNvGrpSpPr/>
          <p:nvPr/>
        </p:nvGrpSpPr>
        <p:grpSpPr>
          <a:xfrm>
            <a:off x="2993298" y="44336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2DF6391-96F2-9DE2-09DA-493B16EFEA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50183-43DE-936C-6334-2E1FF45EABC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B8891C-D3D9-6703-706F-8B5D9B802CB4}"/>
              </a:ext>
            </a:extLst>
          </p:cNvPr>
          <p:cNvGrpSpPr/>
          <p:nvPr/>
        </p:nvGrpSpPr>
        <p:grpSpPr>
          <a:xfrm>
            <a:off x="4032070" y="50146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DA465C-9D91-97BE-61B5-7107BC8303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92EA6B7-3AD0-6B2B-2B67-D5EC5EDBB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45B5CB-B2D3-FA11-65FC-961A3160F369}"/>
              </a:ext>
            </a:extLst>
          </p:cNvPr>
          <p:cNvSpPr/>
          <p:nvPr/>
        </p:nvSpPr>
        <p:spPr>
          <a:xfrm>
            <a:off x="2503616" y="4522194"/>
            <a:ext cx="420559" cy="21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56F75-9073-0888-7142-5F066A4B4DC6}"/>
              </a:ext>
            </a:extLst>
          </p:cNvPr>
          <p:cNvSpPr/>
          <p:nvPr/>
        </p:nvSpPr>
        <p:spPr>
          <a:xfrm>
            <a:off x="3036455" y="5092358"/>
            <a:ext cx="802514" cy="21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DF2200-7072-0159-8BB8-BCECE61752C5}"/>
              </a:ext>
            </a:extLst>
          </p:cNvPr>
          <p:cNvSpPr/>
          <p:nvPr/>
        </p:nvSpPr>
        <p:spPr>
          <a:xfrm>
            <a:off x="2503615" y="5677891"/>
            <a:ext cx="923740" cy="21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AC388F-5A61-069A-2250-EF0A176150FB}"/>
              </a:ext>
            </a:extLst>
          </p:cNvPr>
          <p:cNvGrpSpPr/>
          <p:nvPr/>
        </p:nvGrpSpPr>
        <p:grpSpPr>
          <a:xfrm>
            <a:off x="3513824" y="5606764"/>
            <a:ext cx="1064340" cy="369332"/>
            <a:chOff x="3647644" y="5421073"/>
            <a:chExt cx="106434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801AF6-66B1-C944-4E19-71BC2B51F94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53C0D1-52F8-ABB6-559A-82B25D0DC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110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CBEC-062E-885A-BB2D-175B3E6F9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2A585-3479-0A4B-C86D-41AA193F92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07" y="1648047"/>
            <a:ext cx="5701186" cy="35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A45D5-7083-0F1B-1104-D135CFD3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2A775C-7D62-3887-8D7A-B98FC58E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plot_samples.py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6BB154-1765-B3ED-BC38-42D582F74E42}"/>
              </a:ext>
            </a:extLst>
          </p:cNvPr>
          <p:cNvGrpSpPr/>
          <p:nvPr/>
        </p:nvGrpSpPr>
        <p:grpSpPr>
          <a:xfrm>
            <a:off x="6251783" y="2003921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60D97E0-ECE2-6A40-1C93-C95A6FD7C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C04685-2374-B9D6-2468-76EF50CED2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96A8A4-5F51-87CC-856E-BE2ED80E0AA5}"/>
              </a:ext>
            </a:extLst>
          </p:cNvPr>
          <p:cNvGrpSpPr/>
          <p:nvPr/>
        </p:nvGrpSpPr>
        <p:grpSpPr>
          <a:xfrm>
            <a:off x="5521738" y="3244333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A613475-FF9A-2B23-5F22-C5DF211A98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D8E3B0-9DA5-335F-C829-716DA130316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09100-9256-41DE-8B79-C6226F28C592}"/>
              </a:ext>
            </a:extLst>
          </p:cNvPr>
          <p:cNvGrpSpPr/>
          <p:nvPr/>
        </p:nvGrpSpPr>
        <p:grpSpPr>
          <a:xfrm>
            <a:off x="2537563" y="42065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3B4B20-FE75-D435-5738-05186BB7E92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447998F-2CD5-94F9-E9B9-E559846AD5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DAD0C3-7151-1E6C-D249-F26A4137F972}"/>
              </a:ext>
            </a:extLst>
          </p:cNvPr>
          <p:cNvGrpSpPr/>
          <p:nvPr/>
        </p:nvGrpSpPr>
        <p:grpSpPr>
          <a:xfrm>
            <a:off x="5187443" y="4621312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8CA757-2E63-0B1E-4BD7-3B25A97213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9770F6F-965B-807F-FC8A-7CBF5AF5B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138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0FF1B-73A8-1AB3-8FC0-807E6FD8F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9CF520-3E7E-D879-506B-97A59C0FD1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572" y="1648047"/>
            <a:ext cx="6342857" cy="37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6E166-2BDF-922F-3932-6678B947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DBBDC7-4412-6312-DD87-9E359C54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plot_samples.py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498DB1-03CC-E4CC-6C99-8537305E614A}"/>
              </a:ext>
            </a:extLst>
          </p:cNvPr>
          <p:cNvGrpSpPr/>
          <p:nvPr/>
        </p:nvGrpSpPr>
        <p:grpSpPr>
          <a:xfrm>
            <a:off x="3833535" y="2374215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07C67E-60C4-09D4-D22E-795AFBF46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FB7925-A806-FAA1-9071-DEBC3C543B6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D39789-6B2B-C691-044B-F82B92811617}"/>
              </a:ext>
            </a:extLst>
          </p:cNvPr>
          <p:cNvGrpSpPr/>
          <p:nvPr/>
        </p:nvGrpSpPr>
        <p:grpSpPr>
          <a:xfrm>
            <a:off x="5194185" y="277377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860A512-65C9-CD05-1E73-894B2986E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507AB2-B49F-101D-04D2-B14D31D68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802A2E-896F-270E-DA1D-8D6733F66325}"/>
              </a:ext>
            </a:extLst>
          </p:cNvPr>
          <p:cNvGrpSpPr/>
          <p:nvPr/>
        </p:nvGrpSpPr>
        <p:grpSpPr>
          <a:xfrm>
            <a:off x="7033993" y="3143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B66657-3033-B34E-AFDC-9AC25049DF7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49F90FE-D5E4-D92F-9330-31E333BD55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C98B3F-9DC4-AFE3-D5ED-75D2B8BB1DED}"/>
              </a:ext>
            </a:extLst>
          </p:cNvPr>
          <p:cNvGrpSpPr/>
          <p:nvPr/>
        </p:nvGrpSpPr>
        <p:grpSpPr>
          <a:xfrm>
            <a:off x="4153181" y="4110469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A9A73A-D43C-FD66-7807-DE827028BC6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7A7826-1523-BE13-9A8A-E3335A6A34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9D3FFC9-A818-3681-BF4A-8198817755C6}"/>
              </a:ext>
            </a:extLst>
          </p:cNvPr>
          <p:cNvSpPr/>
          <p:nvPr/>
        </p:nvSpPr>
        <p:spPr>
          <a:xfrm>
            <a:off x="2186221" y="3037572"/>
            <a:ext cx="1229554" cy="21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33878A-4498-BCF1-E566-AEC34721C4EB}"/>
              </a:ext>
            </a:extLst>
          </p:cNvPr>
          <p:cNvSpPr/>
          <p:nvPr/>
        </p:nvSpPr>
        <p:spPr>
          <a:xfrm>
            <a:off x="2399077" y="4178298"/>
            <a:ext cx="1696829" cy="21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A5327C-F9A4-ACD8-480A-94129CBF827E}"/>
              </a:ext>
            </a:extLst>
          </p:cNvPr>
          <p:cNvSpPr/>
          <p:nvPr/>
        </p:nvSpPr>
        <p:spPr>
          <a:xfrm>
            <a:off x="1400570" y="2292701"/>
            <a:ext cx="2347713" cy="5654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2C080-A6A0-7AFC-6F80-8CAE91834985}"/>
              </a:ext>
            </a:extLst>
          </p:cNvPr>
          <p:cNvSpPr/>
          <p:nvPr/>
        </p:nvSpPr>
        <p:spPr>
          <a:xfrm>
            <a:off x="4280276" y="2847822"/>
            <a:ext cx="346493" cy="211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1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 animBg="1"/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689D4-B0A0-8821-7D89-89B11746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B2E9C-A8EB-B0F2-4247-DCE9DD2B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6837F9-EC50-0787-19BB-15F4607C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plot_samples.py</a:t>
            </a:r>
            <a:endParaRPr lang="en-US" sz="3200" b="1" dirty="0"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D1D761-625C-B837-B15F-8C9AFD06B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09EABC3-D2F2-6623-38ED-28C74BAF921D}"/>
              </a:ext>
            </a:extLst>
          </p:cNvPr>
          <p:cNvSpPr/>
          <p:nvPr/>
        </p:nvSpPr>
        <p:spPr>
          <a:xfrm>
            <a:off x="6000278" y="4851610"/>
            <a:ext cx="2380463" cy="899286"/>
          </a:xfrm>
          <a:prstGeom prst="wedgeRoundRectCallout">
            <a:avLst>
              <a:gd name="adj1" fmla="val -58611"/>
              <a:gd name="adj2" fmla="val -1173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does the </a:t>
            </a:r>
            <a:r>
              <a:rPr lang="en-US" u="sng" dirty="0"/>
              <a:t>strongest</a:t>
            </a:r>
            <a:r>
              <a:rPr lang="en-US" dirty="0"/>
              <a:t> resistor have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lowest</a:t>
            </a:r>
            <a:r>
              <a:rPr lang="en-US" dirty="0"/>
              <a:t> slope?</a:t>
            </a:r>
          </a:p>
        </p:txBody>
      </p:sp>
    </p:spTree>
    <p:extLst>
      <p:ext uri="{BB962C8B-B14F-4D97-AF65-F5344CB8AC3E}">
        <p14:creationId xmlns:p14="http://schemas.microsoft.com/office/powerpoint/2010/main" val="10763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18B94-AFE1-40B7-2148-14ACA5739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BE9CA-2916-0046-719E-D2C16A3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CE53D9-EB63-C40B-3A8A-5E53E7C6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plot_samples.py</a:t>
            </a:r>
            <a:endParaRPr lang="en-US" sz="32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6C94D-5D62-835E-06F8-9EA9EC5E0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36" y="1236967"/>
            <a:ext cx="5248666" cy="4142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BB349-4B98-7CBD-971D-A768A00170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1051" y="4003173"/>
            <a:ext cx="5082014" cy="23531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789050-B49A-D0EC-D7A5-E26B975E361F}"/>
              </a:ext>
            </a:extLst>
          </p:cNvPr>
          <p:cNvGrpSpPr/>
          <p:nvPr/>
        </p:nvGrpSpPr>
        <p:grpSpPr>
          <a:xfrm>
            <a:off x="5441527" y="4224436"/>
            <a:ext cx="672577" cy="1293880"/>
            <a:chOff x="5441527" y="4224436"/>
            <a:chExt cx="672577" cy="12938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04E84A-F0BC-6A13-D21E-A49F230CC4F8}"/>
                </a:ext>
              </a:extLst>
            </p:cNvPr>
            <p:cNvSpPr txBox="1"/>
            <p:nvPr/>
          </p:nvSpPr>
          <p:spPr>
            <a:xfrm>
              <a:off x="5441529" y="5179762"/>
              <a:ext cx="672575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47 </a:t>
              </a:r>
              <a:r>
                <a:rPr lang="el-GR" sz="1600" b="1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Ω</a:t>
              </a:r>
              <a:endParaRPr 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348B8F-44A5-EE18-220C-C6E61413C221}"/>
                </a:ext>
              </a:extLst>
            </p:cNvPr>
            <p:cNvSpPr txBox="1"/>
            <p:nvPr/>
          </p:nvSpPr>
          <p:spPr>
            <a:xfrm>
              <a:off x="5441528" y="4702099"/>
              <a:ext cx="672575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56 </a:t>
              </a:r>
              <a:r>
                <a:rPr lang="el-GR" sz="1600" b="1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Ω</a:t>
              </a:r>
              <a:endParaRPr 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DC2737-3AAA-3D86-75B6-A0B570382FDB}"/>
                </a:ext>
              </a:extLst>
            </p:cNvPr>
            <p:cNvSpPr txBox="1"/>
            <p:nvPr/>
          </p:nvSpPr>
          <p:spPr>
            <a:xfrm>
              <a:off x="5441527" y="4224436"/>
              <a:ext cx="672575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68 </a:t>
              </a:r>
              <a:r>
                <a:rPr lang="el-GR" sz="1600" b="1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Ω</a:t>
              </a:r>
              <a:endParaRPr lang="en-US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B1A6284-3EA3-8157-FF59-D925277F7440}"/>
              </a:ext>
            </a:extLst>
          </p:cNvPr>
          <p:cNvSpPr/>
          <p:nvPr/>
        </p:nvSpPr>
        <p:spPr>
          <a:xfrm>
            <a:off x="4077487" y="2565898"/>
            <a:ext cx="2380463" cy="899286"/>
          </a:xfrm>
          <a:prstGeom prst="wedgeRoundRectCallout">
            <a:avLst>
              <a:gd name="adj1" fmla="val -113215"/>
              <a:gd name="adj2" fmla="val -12321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are our estimates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wrong?</a:t>
            </a:r>
          </a:p>
        </p:txBody>
      </p:sp>
    </p:spTree>
    <p:extLst>
      <p:ext uri="{BB962C8B-B14F-4D97-AF65-F5344CB8AC3E}">
        <p14:creationId xmlns:p14="http://schemas.microsoft.com/office/powerpoint/2010/main" val="6215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BC4-EC25-58EA-C788-A51D18FC3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72FAB4F-99D6-53F4-4027-A46CA761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50572"/>
            <a:ext cx="7836737" cy="3405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47193-89CB-DD1E-F70B-BCC0F764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60E643-E9F2-C9AC-0EF5-F7EB3A93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Defensive &amp; Defensible Sampling</a:t>
            </a:r>
            <a:endParaRPr lang="en-US" sz="32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4DA9A-9340-4AF4-1227-107014CC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367" y="4535171"/>
            <a:ext cx="5008890" cy="18887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71955-402D-A2C2-BB14-9530DC5E8715}"/>
              </a:ext>
            </a:extLst>
          </p:cNvPr>
          <p:cNvSpPr txBox="1"/>
          <p:nvPr/>
        </p:nvSpPr>
        <p:spPr>
          <a:xfrm>
            <a:off x="1501959" y="1166790"/>
            <a:ext cx="6140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https://www.amazon.com/gp/product/B07QDXV69F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A14D10-5A2D-57F6-68C6-0E902FF277F4}"/>
              </a:ext>
            </a:extLst>
          </p:cNvPr>
          <p:cNvSpPr/>
          <p:nvPr/>
        </p:nvSpPr>
        <p:spPr>
          <a:xfrm>
            <a:off x="3461117" y="4821382"/>
            <a:ext cx="733032" cy="22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EDE027-6B6E-E920-5327-C1400C3D5294}"/>
              </a:ext>
            </a:extLst>
          </p:cNvPr>
          <p:cNvSpPr/>
          <p:nvPr/>
        </p:nvSpPr>
        <p:spPr>
          <a:xfrm>
            <a:off x="3406775" y="4278711"/>
            <a:ext cx="730250" cy="22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D8A9C-BF4F-5B39-29B6-D456972458A3}"/>
              </a:ext>
            </a:extLst>
          </p:cNvPr>
          <p:cNvSpPr txBox="1"/>
          <p:nvPr/>
        </p:nvSpPr>
        <p:spPr>
          <a:xfrm>
            <a:off x="99846" y="5279133"/>
            <a:ext cx="2804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By taking a sample </a:t>
            </a:r>
            <a:r>
              <a:rPr lang="en-US" sz="1600" b="1" dirty="0">
                <a:solidFill>
                  <a:srgbClr val="7030A0"/>
                </a:solidFill>
              </a:rPr>
              <a:t>range</a:t>
            </a:r>
            <a:r>
              <a:rPr lang="en-US" sz="1600" dirty="0">
                <a:solidFill>
                  <a:srgbClr val="7030A0"/>
                </a:solidFill>
              </a:rPr>
              <a:t>, </a:t>
            </a:r>
            <a:r>
              <a:rPr lang="en-US" sz="1600" i="1" dirty="0">
                <a:solidFill>
                  <a:srgbClr val="7030A0"/>
                </a:solidFill>
              </a:rPr>
              <a:t>finding the line of best fit</a:t>
            </a:r>
            <a:r>
              <a:rPr lang="en-US" sz="1600" dirty="0">
                <a:solidFill>
                  <a:srgbClr val="7030A0"/>
                </a:solidFill>
              </a:rPr>
              <a:t>, and then </a:t>
            </a:r>
            <a:r>
              <a:rPr lang="en-US" sz="1600" u="sng" dirty="0">
                <a:solidFill>
                  <a:srgbClr val="7030A0"/>
                </a:solidFill>
              </a:rPr>
              <a:t>interpolating</a:t>
            </a:r>
            <a:r>
              <a:rPr lang="en-US" sz="1600" dirty="0">
                <a:solidFill>
                  <a:srgbClr val="7030A0"/>
                </a:solidFill>
              </a:rPr>
              <a:t>, we can reduce measurement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80A435-E8A3-DF5A-5ED0-9111B6782B6D}"/>
                  </a:ext>
                </a:extLst>
              </p:cNvPr>
              <p:cNvSpPr txBox="1"/>
              <p:nvPr/>
            </p:nvSpPr>
            <p:spPr>
              <a:xfrm>
                <a:off x="5170147" y="2954372"/>
                <a:ext cx="262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47+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=47.47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80A435-E8A3-DF5A-5ED0-9111B6782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47" y="2954372"/>
                <a:ext cx="2628989" cy="276999"/>
              </a:xfrm>
              <a:prstGeom prst="rect">
                <a:avLst/>
              </a:prstGeom>
              <a:blipFill>
                <a:blip r:embed="rId5"/>
                <a:stretch>
                  <a:fillRect l="-1624" r="-208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675F66-2704-37B6-96B2-E9E913337F73}"/>
              </a:ext>
            </a:extLst>
          </p:cNvPr>
          <p:cNvSpPr txBox="1"/>
          <p:nvPr/>
        </p:nvSpPr>
        <p:spPr>
          <a:xfrm>
            <a:off x="5286523" y="3261121"/>
            <a:ext cx="239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Resistor variance is </a:t>
            </a:r>
            <a:r>
              <a:rPr lang="en-US" b="1" dirty="0">
                <a:solidFill>
                  <a:srgbClr val="7030A0"/>
                </a:solidFill>
              </a:rPr>
              <a:t>not </a:t>
            </a:r>
            <a:r>
              <a:rPr lang="en-US" dirty="0">
                <a:solidFill>
                  <a:srgbClr val="7030A0"/>
                </a:solidFill>
              </a:rPr>
              <a:t>the primary suspect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2CEA71-A2EE-1C5F-8739-0EBBB33D9B34}"/>
              </a:ext>
            </a:extLst>
          </p:cNvPr>
          <p:cNvSpPr txBox="1"/>
          <p:nvPr/>
        </p:nvSpPr>
        <p:spPr>
          <a:xfrm>
            <a:off x="3990109" y="6203352"/>
            <a:ext cx="380902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Remain skeptical of your instruments!</a:t>
            </a:r>
          </a:p>
        </p:txBody>
      </p:sp>
    </p:spTree>
    <p:extLst>
      <p:ext uri="{BB962C8B-B14F-4D97-AF65-F5344CB8AC3E}">
        <p14:creationId xmlns:p14="http://schemas.microsoft.com/office/powerpoint/2010/main" val="35911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2" grpId="0"/>
      <p:bldP spid="2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Nature of Semiconductors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Diodes are often used as </a:t>
            </a:r>
            <a:r>
              <a:rPr lang="en-US" sz="2400" b="1" dirty="0">
                <a:solidFill>
                  <a:srgbClr val="00B050"/>
                </a:solidFill>
              </a:rPr>
              <a:t>one-way "valves" </a:t>
            </a:r>
            <a:r>
              <a:rPr lang="en-US" sz="2400" dirty="0"/>
              <a:t>to eliminate unwanted voltage amplitudes or phases in alternating current (AC) circuits</a:t>
            </a:r>
          </a:p>
          <a:p>
            <a:r>
              <a:rPr lang="en-US" sz="2400" dirty="0"/>
              <a:t>Diodes are also used as </a:t>
            </a:r>
            <a:r>
              <a:rPr lang="en-US" sz="2400" b="1" dirty="0">
                <a:solidFill>
                  <a:srgbClr val="0070C0"/>
                </a:solidFill>
              </a:rPr>
              <a:t>switches</a:t>
            </a:r>
            <a:r>
              <a:rPr lang="en-US" sz="2400" dirty="0"/>
              <a:t>, blocking current flow until the supplied voltage rises above its cutoff limit</a:t>
            </a:r>
          </a:p>
          <a:p>
            <a:r>
              <a:rPr lang="en-US" sz="2400" dirty="0"/>
              <a:t>When a diode is sufficiently forward-biased, its </a:t>
            </a:r>
            <a:r>
              <a:rPr lang="en-US" sz="2400" b="1" dirty="0">
                <a:solidFill>
                  <a:srgbClr val="FF0000"/>
                </a:solidFill>
              </a:rPr>
              <a:t>depletion region</a:t>
            </a:r>
            <a:r>
              <a:rPr lang="en-US" sz="2400" dirty="0"/>
              <a:t> shrinks to the point where many electrons can cross the </a:t>
            </a:r>
            <a:r>
              <a:rPr lang="en-US" sz="2400" b="1" dirty="0"/>
              <a:t>P-N junction barrier</a:t>
            </a:r>
            <a:r>
              <a:rPr lang="en-US" sz="2400" dirty="0"/>
              <a:t>,</a:t>
            </a:r>
            <a:r>
              <a:rPr lang="en-US" sz="2400" b="1" dirty="0"/>
              <a:t> </a:t>
            </a:r>
            <a:r>
              <a:rPr lang="en-US" sz="2400" dirty="0"/>
              <a:t>and current </a:t>
            </a:r>
            <a:r>
              <a:rPr lang="en-US" sz="2400" b="1" dirty="0">
                <a:solidFill>
                  <a:srgbClr val="00B050"/>
                </a:solidFill>
              </a:rPr>
              <a:t>flow</a:t>
            </a:r>
            <a:r>
              <a:rPr lang="en-US" sz="2400" dirty="0"/>
              <a:t> is established</a:t>
            </a:r>
          </a:p>
          <a:p>
            <a:r>
              <a:rPr lang="en-US" sz="2400" dirty="0"/>
              <a:t>A diode that is </a:t>
            </a:r>
            <a:r>
              <a:rPr lang="en-US" sz="2400" u="sng" dirty="0"/>
              <a:t>reversed</a:t>
            </a:r>
            <a:r>
              <a:rPr lang="en-US" sz="2400" dirty="0"/>
              <a:t> biased </a:t>
            </a:r>
            <a:r>
              <a:rPr lang="en-US" sz="2400" i="1" dirty="0"/>
              <a:t>blocks</a:t>
            </a:r>
            <a:r>
              <a:rPr lang="en-US" sz="2400" dirty="0"/>
              <a:t> the flow of current</a:t>
            </a:r>
            <a:endParaRPr lang="en-US" sz="2400" b="1" dirty="0"/>
          </a:p>
          <a:p>
            <a:r>
              <a:rPr lang="en-US" sz="2400" dirty="0"/>
              <a:t>The diode </a:t>
            </a:r>
            <a:r>
              <a:rPr lang="en-US" sz="2400" b="1" dirty="0">
                <a:solidFill>
                  <a:srgbClr val="7030A0"/>
                </a:solidFill>
              </a:rPr>
              <a:t>i-v curve </a:t>
            </a:r>
            <a:r>
              <a:rPr lang="en-US" sz="2400" dirty="0"/>
              <a:t>for a 1N4001 rectifier shows the classic </a:t>
            </a:r>
            <a:r>
              <a:rPr lang="en-US" sz="2400" b="1" dirty="0"/>
              <a:t>knee shape </a:t>
            </a:r>
            <a:r>
              <a:rPr lang="en-US" sz="2400" dirty="0"/>
              <a:t>as it starts to pass current very easily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7C3104-C8FD-CB94-3872-AE858687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02905" y="4771802"/>
            <a:ext cx="1649089" cy="148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43FB17-EE7E-AB2D-E385-848D9512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248"/>
          <a:stretch/>
        </p:blipFill>
        <p:spPr>
          <a:xfrm>
            <a:off x="4168420" y="3243756"/>
            <a:ext cx="821102" cy="1885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894BE2-3820-CAFF-86E9-73120216F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40128" y="3070924"/>
            <a:ext cx="1649086" cy="114146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AA22A4-399F-F5CC-F0A6-D904F269A820}"/>
              </a:ext>
            </a:extLst>
          </p:cNvPr>
          <p:cNvCxnSpPr>
            <a:cxnSpLocks/>
          </p:cNvCxnSpPr>
          <p:nvPr/>
        </p:nvCxnSpPr>
        <p:spPr>
          <a:xfrm>
            <a:off x="1551487" y="3725469"/>
            <a:ext cx="53215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265F66-2C99-0595-F7A7-930F4050BF0D}"/>
              </a:ext>
            </a:extLst>
          </p:cNvPr>
          <p:cNvCxnSpPr>
            <a:cxnSpLocks/>
          </p:cNvCxnSpPr>
          <p:nvPr/>
        </p:nvCxnSpPr>
        <p:spPr>
          <a:xfrm>
            <a:off x="1570537" y="5572903"/>
            <a:ext cx="53215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97EEFD-0B82-2574-0D7E-B76446CB6928}"/>
              </a:ext>
            </a:extLst>
          </p:cNvPr>
          <p:cNvCxnSpPr>
            <a:cxnSpLocks/>
          </p:cNvCxnSpPr>
          <p:nvPr/>
        </p:nvCxnSpPr>
        <p:spPr>
          <a:xfrm flipH="1" flipV="1">
            <a:off x="2091133" y="835098"/>
            <a:ext cx="0" cy="4754825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F8E98-8E3F-4BB3-3874-20C82EA84C9D}"/>
              </a:ext>
            </a:extLst>
          </p:cNvPr>
          <p:cNvCxnSpPr>
            <a:cxnSpLocks/>
          </p:cNvCxnSpPr>
          <p:nvPr/>
        </p:nvCxnSpPr>
        <p:spPr>
          <a:xfrm>
            <a:off x="1551487" y="3567006"/>
            <a:ext cx="75356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9427FA-F5FC-5D0F-F216-DE25E46EB0F3}"/>
              </a:ext>
            </a:extLst>
          </p:cNvPr>
          <p:cNvCxnSpPr>
            <a:cxnSpLocks/>
          </p:cNvCxnSpPr>
          <p:nvPr/>
        </p:nvCxnSpPr>
        <p:spPr>
          <a:xfrm>
            <a:off x="1570537" y="5414440"/>
            <a:ext cx="73451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90C6E9-BF2D-9492-67FC-B78640C95201}"/>
              </a:ext>
            </a:extLst>
          </p:cNvPr>
          <p:cNvCxnSpPr>
            <a:cxnSpLocks/>
          </p:cNvCxnSpPr>
          <p:nvPr/>
        </p:nvCxnSpPr>
        <p:spPr>
          <a:xfrm flipH="1" flipV="1">
            <a:off x="2293498" y="835098"/>
            <a:ext cx="0" cy="4595217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9407D5-5880-8D75-3ADF-99FB37D8AB2D}"/>
              </a:ext>
            </a:extLst>
          </p:cNvPr>
          <p:cNvCxnSpPr>
            <a:cxnSpLocks/>
          </p:cNvCxnSpPr>
          <p:nvPr/>
        </p:nvCxnSpPr>
        <p:spPr>
          <a:xfrm>
            <a:off x="1571283" y="5065289"/>
            <a:ext cx="30306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8F84D9-F18E-E59D-D5D9-17B232EE1F5A}"/>
              </a:ext>
            </a:extLst>
          </p:cNvPr>
          <p:cNvCxnSpPr>
            <a:cxnSpLocks/>
          </p:cNvCxnSpPr>
          <p:nvPr/>
        </p:nvCxnSpPr>
        <p:spPr>
          <a:xfrm>
            <a:off x="1570537" y="4050957"/>
            <a:ext cx="28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5F047C4-913A-25DF-490A-8A1F7490F9C8}"/>
              </a:ext>
            </a:extLst>
          </p:cNvPr>
          <p:cNvCxnSpPr>
            <a:cxnSpLocks/>
          </p:cNvCxnSpPr>
          <p:nvPr/>
        </p:nvCxnSpPr>
        <p:spPr>
          <a:xfrm>
            <a:off x="1570537" y="5882255"/>
            <a:ext cx="28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7189EC3-DB36-E5D3-BC17-46AA2FED0402}"/>
              </a:ext>
            </a:extLst>
          </p:cNvPr>
          <p:cNvCxnSpPr>
            <a:cxnSpLocks/>
          </p:cNvCxnSpPr>
          <p:nvPr/>
        </p:nvCxnSpPr>
        <p:spPr>
          <a:xfrm flipV="1">
            <a:off x="1850666" y="835098"/>
            <a:ext cx="4996" cy="505465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899F108-77B9-B42E-11DB-9B38C6D3B9F2}"/>
              </a:ext>
            </a:extLst>
          </p:cNvPr>
          <p:cNvCxnSpPr>
            <a:cxnSpLocks/>
          </p:cNvCxnSpPr>
          <p:nvPr/>
        </p:nvCxnSpPr>
        <p:spPr>
          <a:xfrm>
            <a:off x="1551487" y="3881071"/>
            <a:ext cx="100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7FA78A-9AA7-2113-DE8A-5005A87FBCA1}"/>
              </a:ext>
            </a:extLst>
          </p:cNvPr>
          <p:cNvCxnSpPr>
            <a:cxnSpLocks/>
          </p:cNvCxnSpPr>
          <p:nvPr/>
        </p:nvCxnSpPr>
        <p:spPr>
          <a:xfrm>
            <a:off x="1575534" y="5727361"/>
            <a:ext cx="9932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030694-BBB0-C7C6-3E0A-F81519E46C65}"/>
              </a:ext>
            </a:extLst>
          </p:cNvPr>
          <p:cNvCxnSpPr>
            <a:cxnSpLocks/>
          </p:cNvCxnSpPr>
          <p:nvPr/>
        </p:nvCxnSpPr>
        <p:spPr>
          <a:xfrm flipH="1" flipV="1">
            <a:off x="2540524" y="835098"/>
            <a:ext cx="9094" cy="490017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FDDC60-43C3-78DD-5EC8-DF6118793C89}"/>
              </a:ext>
            </a:extLst>
          </p:cNvPr>
          <p:cNvCxnSpPr>
            <a:cxnSpLocks/>
          </p:cNvCxnSpPr>
          <p:nvPr/>
        </p:nvCxnSpPr>
        <p:spPr>
          <a:xfrm>
            <a:off x="1558322" y="3243756"/>
            <a:ext cx="30436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D498FBE-425D-0D88-C907-02024B9B0BBA}"/>
              </a:ext>
            </a:extLst>
          </p:cNvPr>
          <p:cNvSpPr txBox="1"/>
          <p:nvPr/>
        </p:nvSpPr>
        <p:spPr>
          <a:xfrm>
            <a:off x="1352447" y="485248"/>
            <a:ext cx="176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</a:t>
            </a:r>
            <a:r>
              <a:rPr lang="en-US" b="1" dirty="0"/>
              <a:t> MCU I</a:t>
            </a:r>
            <a:r>
              <a:rPr lang="en-US" b="1" baseline="30000" dirty="0"/>
              <a:t>2</a:t>
            </a:r>
            <a:r>
              <a:rPr lang="en-US" b="1" dirty="0"/>
              <a:t>C Bus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0D13B8-4FF0-C59F-723E-A938A3019736}"/>
              </a:ext>
            </a:extLst>
          </p:cNvPr>
          <p:cNvSpPr txBox="1"/>
          <p:nvPr/>
        </p:nvSpPr>
        <p:spPr>
          <a:xfrm>
            <a:off x="5318503" y="1432865"/>
            <a:ext cx="337234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devices on the I2C bus have their respective </a:t>
            </a:r>
            <a:r>
              <a:rPr lang="en-US" b="1" dirty="0">
                <a:solidFill>
                  <a:srgbClr val="00B0F0"/>
                </a:solidFill>
              </a:rPr>
              <a:t>SDA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SCL</a:t>
            </a:r>
            <a:r>
              <a:rPr lang="en-US" dirty="0"/>
              <a:t> pins connected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b="1" dirty="0">
                <a:solidFill>
                  <a:srgbClr val="FF0000"/>
                </a:solidFill>
              </a:rPr>
              <a:t>Vin</a:t>
            </a:r>
            <a:r>
              <a:rPr lang="en-US" dirty="0"/>
              <a:t> and </a:t>
            </a:r>
            <a:r>
              <a:rPr lang="en-US" b="1" dirty="0"/>
              <a:t>GND</a:t>
            </a:r>
            <a:r>
              <a:rPr lang="en-US" dirty="0"/>
              <a:t> pins are connected to the power rails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Vout</a:t>
            </a:r>
            <a:r>
              <a:rPr lang="en-US" dirty="0"/>
              <a:t> pin of MCP4725 DAC </a:t>
            </a:r>
            <a:r>
              <a:rPr lang="en-US" i="1" dirty="0"/>
              <a:t>ranges</a:t>
            </a:r>
            <a:r>
              <a:rPr lang="en-US" dirty="0"/>
              <a:t> voltage (</a:t>
            </a:r>
            <a:r>
              <a:rPr lang="en-US" b="1" dirty="0">
                <a:solidFill>
                  <a:srgbClr val="FF0000"/>
                </a:solidFill>
              </a:rPr>
              <a:t>0V to +1.2V</a:t>
            </a:r>
            <a:r>
              <a:rPr lang="en-US" dirty="0"/>
              <a:t>) as input to the </a:t>
            </a:r>
            <a:r>
              <a:rPr lang="en-US" b="1" dirty="0">
                <a:solidFill>
                  <a:srgbClr val="7030A0"/>
                </a:solidFill>
              </a:rPr>
              <a:t>diode</a:t>
            </a:r>
            <a:r>
              <a:rPr lang="en-US" dirty="0"/>
              <a:t> anode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INA219 Current sensor will measure the current flowing out of the Diode’s cathode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Inside the INA219, the </a:t>
            </a:r>
            <a:r>
              <a:rPr lang="en-US" b="1" dirty="0"/>
              <a:t>Vin+ </a:t>
            </a:r>
            <a:r>
              <a:rPr lang="en-US" dirty="0"/>
              <a:t>pin (connected to the diode) and </a:t>
            </a:r>
            <a:r>
              <a:rPr lang="en-US" b="1" dirty="0"/>
              <a:t>Vin-</a:t>
            </a:r>
            <a:r>
              <a:rPr lang="en-US" dirty="0"/>
              <a:t> pin (connected to GND) are </a:t>
            </a:r>
            <a:r>
              <a:rPr lang="en-US" i="1" dirty="0"/>
              <a:t>bridged</a:t>
            </a:r>
            <a:r>
              <a:rPr lang="en-US" dirty="0"/>
              <a:t> by a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 </a:t>
            </a:r>
            <a:r>
              <a:rPr lang="el-GR" dirty="0">
                <a:ln>
                  <a:solidFill>
                    <a:schemeClr val="tx1"/>
                  </a:solidFill>
                </a:ln>
                <a:latin typeface="Aptos Narrow" panose="020B0004020202020204" pitchFamily="34" charset="0"/>
              </a:rPr>
              <a:t>Ω</a:t>
            </a:r>
            <a:r>
              <a:rPr lang="en-US" dirty="0">
                <a:ln>
                  <a:solidFill>
                    <a:schemeClr val="tx1"/>
                  </a:solidFill>
                </a:ln>
                <a:latin typeface="Aptos Narrow" panose="020B0004020202020204" pitchFamily="34" charset="0"/>
              </a:rPr>
              <a:t> </a:t>
            </a:r>
            <a:r>
              <a:rPr lang="en-US" dirty="0"/>
              <a:t>shunt resistor (</a:t>
            </a:r>
            <a:r>
              <a:rPr lang="en-US" b="1" dirty="0">
                <a:solidFill>
                  <a:srgbClr val="7030A0"/>
                </a:solidFill>
              </a:rPr>
              <a:t>R100</a:t>
            </a:r>
            <a:r>
              <a:rPr lang="en-US" dirty="0"/>
              <a:t>), thus </a:t>
            </a:r>
            <a:r>
              <a:rPr lang="en-US" u="sng" dirty="0"/>
              <a:t>closing</a:t>
            </a:r>
            <a:r>
              <a:rPr lang="en-US" dirty="0"/>
              <a:t> the circuit’s current path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2FBA13-0D9A-3ECB-2553-82F4F8A172D7}"/>
              </a:ext>
            </a:extLst>
          </p:cNvPr>
          <p:cNvCxnSpPr>
            <a:cxnSpLocks/>
          </p:cNvCxnSpPr>
          <p:nvPr/>
        </p:nvCxnSpPr>
        <p:spPr>
          <a:xfrm>
            <a:off x="1568108" y="5234972"/>
            <a:ext cx="100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AC1CE6-8234-0875-066B-7A56AFFEB60C}"/>
              </a:ext>
            </a:extLst>
          </p:cNvPr>
          <p:cNvSpPr txBox="1"/>
          <p:nvPr/>
        </p:nvSpPr>
        <p:spPr>
          <a:xfrm>
            <a:off x="4010877" y="2331878"/>
            <a:ext cx="1122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1N4001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Diode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EC3F7-F6CF-CB3E-7189-95905F0F1023}"/>
              </a:ext>
            </a:extLst>
          </p:cNvPr>
          <p:cNvSpPr txBox="1"/>
          <p:nvPr/>
        </p:nvSpPr>
        <p:spPr>
          <a:xfrm>
            <a:off x="3355054" y="3469522"/>
            <a:ext cx="115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Anode (+)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725DB-AF09-8C76-C323-D63EAD167A48}"/>
              </a:ext>
            </a:extLst>
          </p:cNvPr>
          <p:cNvSpPr txBox="1"/>
          <p:nvPr/>
        </p:nvSpPr>
        <p:spPr>
          <a:xfrm>
            <a:off x="3234481" y="4473376"/>
            <a:ext cx="127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Cathode (-)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7963AE-026C-EDD1-42EA-CC80555BDBA7}"/>
              </a:ext>
            </a:extLst>
          </p:cNvPr>
          <p:cNvSpPr/>
          <p:nvPr/>
        </p:nvSpPr>
        <p:spPr>
          <a:xfrm>
            <a:off x="674696" y="5166959"/>
            <a:ext cx="404570" cy="647282"/>
          </a:xfrm>
          <a:prstGeom prst="roundRect">
            <a:avLst/>
          </a:prstGeom>
          <a:noFill/>
          <a:ln w="28575">
            <a:solidFill>
              <a:schemeClr val="bg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6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3" grpId="0"/>
      <p:bldP spid="6" grpId="0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Nature of Semiconductors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word “transistor” is the combination of </a:t>
            </a:r>
            <a:r>
              <a:rPr lang="en-US" sz="2400" b="1" dirty="0">
                <a:solidFill>
                  <a:srgbClr val="0070C0"/>
                </a:solidFill>
              </a:rPr>
              <a:t>transconductance</a:t>
            </a:r>
            <a:r>
              <a:rPr lang="en-US" sz="2400" dirty="0"/>
              <a:t> (controls current) and </a:t>
            </a:r>
            <a:r>
              <a:rPr lang="en-US" sz="2400" b="1" dirty="0">
                <a:solidFill>
                  <a:srgbClr val="7030A0"/>
                </a:solidFill>
              </a:rPr>
              <a:t>varistor</a:t>
            </a:r>
            <a:r>
              <a:rPr lang="en-US" sz="2400" dirty="0"/>
              <a:t> (a resistor that changes its strength based upon applied voltage)</a:t>
            </a:r>
            <a:endParaRPr lang="en-US" sz="2400" b="1" dirty="0">
              <a:solidFill>
                <a:srgbClr val="7030A0"/>
              </a:solidFill>
            </a:endParaRPr>
          </a:p>
          <a:p>
            <a:r>
              <a:rPr lang="en-US" sz="2400" dirty="0"/>
              <a:t>In a </a:t>
            </a:r>
            <a:r>
              <a:rPr lang="en-US" sz="2400" b="1" dirty="0"/>
              <a:t>Common Emitter</a:t>
            </a:r>
            <a:r>
              <a:rPr lang="en-US" sz="2400" dirty="0"/>
              <a:t> circuit, the BJT </a:t>
            </a:r>
            <a:r>
              <a:rPr lang="en-US" sz="2400" i="1" dirty="0"/>
              <a:t>output</a:t>
            </a:r>
            <a:r>
              <a:rPr lang="en-US" sz="2400" dirty="0"/>
              <a:t> is taken from the </a:t>
            </a:r>
            <a:r>
              <a:rPr lang="en-US" sz="2400" u="sng" dirty="0"/>
              <a:t>Collector</a:t>
            </a:r>
            <a:r>
              <a:rPr lang="en-US" sz="2400" dirty="0"/>
              <a:t> pin. In a </a:t>
            </a:r>
            <a:r>
              <a:rPr lang="en-US" sz="2400" b="1" dirty="0"/>
              <a:t>Common Collector </a:t>
            </a:r>
            <a:r>
              <a:rPr lang="en-US" sz="2400" dirty="0"/>
              <a:t>circuit, the BJT </a:t>
            </a:r>
            <a:r>
              <a:rPr lang="en-US" sz="2400" i="1" dirty="0"/>
              <a:t>output</a:t>
            </a:r>
            <a:r>
              <a:rPr lang="en-US" sz="2400" dirty="0"/>
              <a:t> is taken from the </a:t>
            </a:r>
            <a:r>
              <a:rPr lang="en-US" sz="2400" u="sng" dirty="0"/>
              <a:t>Emitter</a:t>
            </a:r>
            <a:r>
              <a:rPr lang="en-US" sz="2400" dirty="0"/>
              <a:t> pin</a:t>
            </a:r>
          </a:p>
          <a:p>
            <a:r>
              <a:rPr lang="en-US" sz="2400" dirty="0"/>
              <a:t>Most </a:t>
            </a:r>
            <a:r>
              <a:rPr lang="en-US" sz="2400" b="1" dirty="0"/>
              <a:t>semiconductor</a:t>
            </a:r>
            <a:r>
              <a:rPr lang="en-US" sz="2400" dirty="0"/>
              <a:t> components are </a:t>
            </a:r>
            <a:r>
              <a:rPr lang="en-US" sz="2400" i="1" dirty="0"/>
              <a:t>generally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non-ohmic</a:t>
            </a:r>
            <a:r>
              <a:rPr lang="en-US" sz="2400" dirty="0"/>
              <a:t> except in a specific (active/linear) voltage region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Every transistor has </a:t>
            </a:r>
            <a:r>
              <a:rPr lang="en-US" sz="2400" b="1" dirty="0">
                <a:solidFill>
                  <a:srgbClr val="00B050"/>
                </a:solidFill>
              </a:rPr>
              <a:t>cutoff, active, and saturation regions </a:t>
            </a:r>
            <a:r>
              <a:rPr lang="en-US" sz="2400" dirty="0"/>
              <a:t>for a given circuit – always consult the vendor's </a:t>
            </a:r>
            <a:r>
              <a:rPr lang="en-US" sz="2400" b="1" dirty="0"/>
              <a:t>product datasheet</a:t>
            </a:r>
            <a:r>
              <a:rPr lang="en-US" sz="2400" dirty="0"/>
              <a:t> for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8663B-729F-01AA-700A-8487F8EB1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36D5-EB23-FD79-8D3E-14325BF53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Session </a:t>
            </a:r>
            <a:r>
              <a:rPr lang="en-US" sz="3200" b="1">
                <a:latin typeface="+mn-lt"/>
              </a:rPr>
              <a:t>03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0DE5-8513-C781-3A9A-FBE3EC416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Learn about </a:t>
            </a:r>
            <a:r>
              <a:rPr lang="en-US" sz="2400" b="1" dirty="0">
                <a:solidFill>
                  <a:srgbClr val="0070C0"/>
                </a:solidFill>
              </a:rPr>
              <a:t>diodes</a:t>
            </a:r>
            <a:r>
              <a:rPr lang="en-US" sz="2400" dirty="0"/>
              <a:t>, including bias, </a:t>
            </a:r>
            <a:r>
              <a:rPr lang="en-US" sz="2400" b="1" dirty="0"/>
              <a:t>forward voltage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non-ohmic region</a:t>
            </a:r>
            <a:r>
              <a:rPr lang="en-US" sz="2400" dirty="0"/>
              <a:t>, and current limiting resistors</a:t>
            </a:r>
          </a:p>
          <a:p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band gap </a:t>
            </a:r>
            <a:r>
              <a:rPr lang="en-US" sz="2400" dirty="0"/>
              <a:t>for electrons in a Blue LED to determine the voltage necessary for it to emit photons</a:t>
            </a:r>
          </a:p>
          <a:p>
            <a:r>
              <a:rPr lang="en-US" sz="2400" dirty="0"/>
              <a:t>Differentiate the role of voltage and current in Einstein’s </a:t>
            </a:r>
            <a:r>
              <a:rPr lang="en-US" sz="2400" b="1" dirty="0">
                <a:solidFill>
                  <a:srgbClr val="FF0000"/>
                </a:solidFill>
              </a:rPr>
              <a:t>Photon Energy Equation</a:t>
            </a:r>
            <a:r>
              <a:rPr lang="en-US" sz="2400" dirty="0"/>
              <a:t> and the </a:t>
            </a:r>
            <a:r>
              <a:rPr lang="en-US" sz="2400" i="1" dirty="0"/>
              <a:t>brightness</a:t>
            </a:r>
            <a:r>
              <a:rPr lang="en-US" sz="2400" dirty="0"/>
              <a:t> of an LED</a:t>
            </a:r>
          </a:p>
          <a:p>
            <a:r>
              <a:rPr lang="en-US" sz="2400" dirty="0"/>
              <a:t>Apply an NPN BJT in a </a:t>
            </a:r>
            <a:r>
              <a:rPr lang="en-US" sz="2400" b="1" dirty="0"/>
              <a:t>Common Collector</a:t>
            </a:r>
            <a:r>
              <a:rPr lang="en-US" sz="2400" dirty="0"/>
              <a:t> (Emitter Follower) configuration to create a current </a:t>
            </a:r>
            <a:r>
              <a:rPr lang="en-US" sz="2400" u="sng" dirty="0"/>
              <a:t>Buffer</a:t>
            </a:r>
            <a:r>
              <a:rPr lang="en-US" sz="2400" dirty="0"/>
              <a:t> that offers high impedance separation between circuit stages</a:t>
            </a:r>
          </a:p>
          <a:p>
            <a:r>
              <a:rPr lang="en-US" sz="2400" dirty="0"/>
              <a:t>Use </a:t>
            </a:r>
            <a:r>
              <a:rPr lang="en-US" sz="2400" b="1" dirty="0"/>
              <a:t>Ohm’s Law </a:t>
            </a:r>
            <a:r>
              <a:rPr lang="en-US" sz="2400" dirty="0"/>
              <a:t>and Gauss’s </a:t>
            </a:r>
            <a:r>
              <a:rPr lang="en-US" sz="2400" b="1" dirty="0">
                <a:solidFill>
                  <a:srgbClr val="7030A0"/>
                </a:solidFill>
              </a:rPr>
              <a:t>Method of Least Squares</a:t>
            </a:r>
            <a:r>
              <a:rPr lang="en-US" sz="2400" dirty="0"/>
              <a:t> to identify unknown resistances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4940A-DABA-E005-44C0-87199FDC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40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9048</TotalTime>
  <Words>3587</Words>
  <Application>Microsoft Office PowerPoint</Application>
  <PresentationFormat>On-screen Show (4:3)</PresentationFormat>
  <Paragraphs>524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Aptos Narrow</vt:lpstr>
      <vt:lpstr>Arial</vt:lpstr>
      <vt:lpstr>Calibri</vt:lpstr>
      <vt:lpstr>Calibri Light</vt:lpstr>
      <vt:lpstr>Cambria Math</vt:lpstr>
      <vt:lpstr>Linux Libertine</vt:lpstr>
      <vt:lpstr>Wingdings</vt:lpstr>
      <vt:lpstr>Office Theme</vt:lpstr>
      <vt:lpstr>PowerPoint Presentation</vt:lpstr>
      <vt:lpstr>Board 03 – Goals</vt:lpstr>
      <vt:lpstr>Review Board 03</vt:lpstr>
      <vt:lpstr>About Diodes</vt:lpstr>
      <vt:lpstr>About Diodes</vt:lpstr>
      <vt:lpstr>About Diodes</vt:lpstr>
      <vt:lpstr>About Diodes</vt:lpstr>
      <vt:lpstr>About Diodes</vt:lpstr>
      <vt:lpstr>Lab Design</vt:lpstr>
      <vt:lpstr>AITRIP INA219 – Current Sensor with I2C</vt:lpstr>
      <vt:lpstr>Unplug the MCU before changing any wiring!</vt:lpstr>
      <vt:lpstr>Power Flow (Vcc = +3.3V)</vt:lpstr>
      <vt:lpstr>Power Flow (GND)</vt:lpstr>
      <vt:lpstr>I2C Bus (SCL + SDA)</vt:lpstr>
      <vt:lpstr>Wire Your Pico to Board 03</vt:lpstr>
      <vt:lpstr>Wire Your Pico to Board 03</vt:lpstr>
      <vt:lpstr>Wire Your Pico to Board 03</vt:lpstr>
      <vt:lpstr>Big Picture of diode_ivcurve Lab</vt:lpstr>
      <vt:lpstr>Plug the USB Cord into your PC</vt:lpstr>
      <vt:lpstr>Open code.py in folder diode_ivcurve</vt:lpstr>
      <vt:lpstr>View code.py</vt:lpstr>
      <vt:lpstr>View code.py</vt:lpstr>
      <vt:lpstr>View code.py</vt:lpstr>
      <vt:lpstr>View code.py</vt:lpstr>
      <vt:lpstr>Run code.py</vt:lpstr>
      <vt:lpstr>In 2nd Thonny - Open read_samples.py</vt:lpstr>
      <vt:lpstr>View read_samples.py</vt:lpstr>
      <vt:lpstr>Run read_samples.py</vt:lpstr>
      <vt:lpstr>In 2nd Thonny - Open plot_samples.py</vt:lpstr>
      <vt:lpstr>View plot_samples.py</vt:lpstr>
      <vt:lpstr>Run plot_samples.py</vt:lpstr>
      <vt:lpstr>Check plot_samples.py</vt:lpstr>
      <vt:lpstr>Check plot_samples.py</vt:lpstr>
      <vt:lpstr>The Value of Knowing How to Code</vt:lpstr>
      <vt:lpstr>The Visible Light Spectrum</vt:lpstr>
      <vt:lpstr>The Complete “Light” Spectrum</vt:lpstr>
      <vt:lpstr>The Visible Light Spectrum</vt:lpstr>
      <vt:lpstr>Light Spectrum</vt:lpstr>
      <vt:lpstr>Electron Transitions Emit Photons</vt:lpstr>
      <vt:lpstr>Band Gap Energy for a Red LED</vt:lpstr>
      <vt:lpstr>Band Gap Energy for a Red LED</vt:lpstr>
      <vt:lpstr>Lab Design</vt:lpstr>
      <vt:lpstr>Lab Design</vt:lpstr>
      <vt:lpstr>Unplug the MCU before changing any wiring!</vt:lpstr>
      <vt:lpstr>Wire Your Pico to Board 03</vt:lpstr>
      <vt:lpstr>Wire Your Pico to Board 03</vt:lpstr>
      <vt:lpstr>Plug the USB Cord into your PC</vt:lpstr>
      <vt:lpstr>Open code.py in folder band_gap</vt:lpstr>
      <vt:lpstr>View code.py</vt:lpstr>
      <vt:lpstr>Run code.py</vt:lpstr>
      <vt:lpstr>Band Gap Energy for a Blue LED</vt:lpstr>
      <vt:lpstr>Band Gap Energy for a Blue LED</vt:lpstr>
      <vt:lpstr>Edit code.py</vt:lpstr>
      <vt:lpstr>Run code.py</vt:lpstr>
      <vt:lpstr>Voltage, Current, Resistance</vt:lpstr>
      <vt:lpstr>Voltage, Current, Resistance</vt:lpstr>
      <vt:lpstr>Walking in Ohm's Footsteps</vt:lpstr>
      <vt:lpstr>Method of Least Squares</vt:lpstr>
      <vt:lpstr>Walking in Ohm's Footsteps</vt:lpstr>
      <vt:lpstr>Unplug the MCU before changing any wiring!</vt:lpstr>
      <vt:lpstr>Wire Your Pico to Board 03</vt:lpstr>
      <vt:lpstr>Wire Your Pico to Board 03</vt:lpstr>
      <vt:lpstr>Wire Your Pico to Board 03</vt:lpstr>
      <vt:lpstr>Wire Your Pico to Board 03</vt:lpstr>
      <vt:lpstr>Big Picture of ohms_law Lab</vt:lpstr>
      <vt:lpstr>Plug the USB Cord into your PC</vt:lpstr>
      <vt:lpstr>Open code.py in folder ohms_law</vt:lpstr>
      <vt:lpstr>View code.py</vt:lpstr>
      <vt:lpstr>View code.py</vt:lpstr>
      <vt:lpstr>View code.py</vt:lpstr>
      <vt:lpstr>Run code.py</vt:lpstr>
      <vt:lpstr>In 2nd Thonny - Open read_samples.py</vt:lpstr>
      <vt:lpstr>View read_samples.py</vt:lpstr>
      <vt:lpstr>View read_samples.py</vt:lpstr>
      <vt:lpstr>View read_samples.py</vt:lpstr>
      <vt:lpstr>Run read_samples.py – Resistor 1</vt:lpstr>
      <vt:lpstr>Wire Your Pico to Board 03</vt:lpstr>
      <vt:lpstr>Wire Your Pico to Board 03</vt:lpstr>
      <vt:lpstr>Run read_samples.py – Resistor 2</vt:lpstr>
      <vt:lpstr>Wire Your Pico to Board 03</vt:lpstr>
      <vt:lpstr>Wire Your Pico to Board 03</vt:lpstr>
      <vt:lpstr>Run read_samples.py – Resistor 3</vt:lpstr>
      <vt:lpstr>In 2nd Thonny - Open plot_samples.py</vt:lpstr>
      <vt:lpstr>View plot_samples.py</vt:lpstr>
      <vt:lpstr>View plot_samples.py</vt:lpstr>
      <vt:lpstr>Run plot_samples.py</vt:lpstr>
      <vt:lpstr>Check plot_samples.py</vt:lpstr>
      <vt:lpstr>Defensive &amp; Defensible Sampling</vt:lpstr>
      <vt:lpstr>The Nature of Semiconductors</vt:lpstr>
      <vt:lpstr>The Nature of Semiconductors</vt:lpstr>
      <vt:lpstr>Session 03 – Goals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976</cp:revision>
  <cp:lastPrinted>2015-06-01T00:45:11Z</cp:lastPrinted>
  <dcterms:created xsi:type="dcterms:W3CDTF">2014-09-21T17:58:26Z</dcterms:created>
  <dcterms:modified xsi:type="dcterms:W3CDTF">2025-09-28T16:27:35Z</dcterms:modified>
</cp:coreProperties>
</file>